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321" r:id="rId3"/>
    <p:sldId id="322" r:id="rId4"/>
    <p:sldId id="294" r:id="rId5"/>
    <p:sldId id="296" r:id="rId6"/>
    <p:sldId id="257" r:id="rId7"/>
    <p:sldId id="258" r:id="rId8"/>
    <p:sldId id="259" r:id="rId9"/>
    <p:sldId id="260" r:id="rId10"/>
    <p:sldId id="266" r:id="rId11"/>
    <p:sldId id="329" r:id="rId12"/>
    <p:sldId id="295" r:id="rId13"/>
    <p:sldId id="262" r:id="rId14"/>
    <p:sldId id="267" r:id="rId15"/>
    <p:sldId id="261" r:id="rId16"/>
    <p:sldId id="263" r:id="rId17"/>
    <p:sldId id="268" r:id="rId18"/>
    <p:sldId id="264" r:id="rId19"/>
    <p:sldId id="297" r:id="rId20"/>
    <p:sldId id="265" r:id="rId21"/>
    <p:sldId id="269" r:id="rId22"/>
    <p:sldId id="270" r:id="rId23"/>
    <p:sldId id="271" r:id="rId24"/>
    <p:sldId id="272" r:id="rId25"/>
    <p:sldId id="273" r:id="rId26"/>
    <p:sldId id="298" r:id="rId27"/>
    <p:sldId id="274" r:id="rId28"/>
    <p:sldId id="275" r:id="rId29"/>
    <p:sldId id="276" r:id="rId30"/>
    <p:sldId id="277" r:id="rId31"/>
    <p:sldId id="278" r:id="rId32"/>
    <p:sldId id="299" r:id="rId33"/>
    <p:sldId id="311" r:id="rId34"/>
    <p:sldId id="323" r:id="rId35"/>
    <p:sldId id="324" r:id="rId36"/>
    <p:sldId id="325" r:id="rId37"/>
    <p:sldId id="326" r:id="rId38"/>
    <p:sldId id="309" r:id="rId39"/>
    <p:sldId id="314" r:id="rId40"/>
    <p:sldId id="279" r:id="rId41"/>
    <p:sldId id="280" r:id="rId42"/>
    <p:sldId id="330" r:id="rId43"/>
    <p:sldId id="281" r:id="rId44"/>
    <p:sldId id="282" r:id="rId45"/>
    <p:sldId id="283" r:id="rId46"/>
    <p:sldId id="327" r:id="rId47"/>
    <p:sldId id="284" r:id="rId48"/>
    <p:sldId id="285" r:id="rId49"/>
    <p:sldId id="286" r:id="rId50"/>
    <p:sldId id="287" r:id="rId51"/>
    <p:sldId id="288" r:id="rId52"/>
    <p:sldId id="289" r:id="rId53"/>
    <p:sldId id="290" r:id="rId54"/>
    <p:sldId id="307" r:id="rId55"/>
    <p:sldId id="335" r:id="rId56"/>
    <p:sldId id="310" r:id="rId57"/>
    <p:sldId id="313" r:id="rId58"/>
    <p:sldId id="312" r:id="rId59"/>
    <p:sldId id="328" r:id="rId60"/>
    <p:sldId id="332" r:id="rId61"/>
    <p:sldId id="315" r:id="rId62"/>
    <p:sldId id="316" r:id="rId63"/>
    <p:sldId id="317" r:id="rId64"/>
    <p:sldId id="318" r:id="rId65"/>
    <p:sldId id="319" r:id="rId66"/>
    <p:sldId id="320" r:id="rId67"/>
    <p:sldId id="303" r:id="rId68"/>
    <p:sldId id="334" r:id="rId69"/>
    <p:sldId id="301" r:id="rId70"/>
    <p:sldId id="302" r:id="rId71"/>
    <p:sldId id="304" r:id="rId72"/>
    <p:sldId id="305" r:id="rId73"/>
    <p:sldId id="306" r:id="rId74"/>
    <p:sldId id="333" r:id="rId75"/>
    <p:sldId id="293" r:id="rId76"/>
    <p:sldId id="292" r:id="rId77"/>
  </p:sldIdLst>
  <p:sldSz cx="9144000" cy="6858000" type="screen4x3"/>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1935" autoAdjust="0"/>
  </p:normalViewPr>
  <p:slideViewPr>
    <p:cSldViewPr>
      <p:cViewPr varScale="1">
        <p:scale>
          <a:sx n="105" d="100"/>
          <a:sy n="105" d="100"/>
        </p:scale>
        <p:origin x="171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FDB582-929D-488D-851A-2B572ED36B6F}" type="datetimeFigureOut">
              <a:rPr lang="es-CR" smtClean="0"/>
              <a:pPr/>
              <a:t>15/1/2021</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1F6233-9931-4CD3-9E79-63AB91E4D62C}" type="slidenum">
              <a:rPr lang="es-CR" smtClean="0"/>
              <a:pPr/>
              <a:t>‹Nº›</a:t>
            </a:fld>
            <a:endParaRPr lang="es-CR"/>
          </a:p>
        </p:txBody>
      </p:sp>
    </p:spTree>
    <p:extLst>
      <p:ext uri="{BB962C8B-B14F-4D97-AF65-F5344CB8AC3E}">
        <p14:creationId xmlns:p14="http://schemas.microsoft.com/office/powerpoint/2010/main" val="199466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R" dirty="0"/>
          </a:p>
        </p:txBody>
      </p:sp>
      <p:sp>
        <p:nvSpPr>
          <p:cNvPr id="4" name="3 Marcador de número de diapositiva"/>
          <p:cNvSpPr>
            <a:spLocks noGrp="1"/>
          </p:cNvSpPr>
          <p:nvPr>
            <p:ph type="sldNum" sz="quarter" idx="10"/>
          </p:nvPr>
        </p:nvSpPr>
        <p:spPr/>
        <p:txBody>
          <a:bodyPr/>
          <a:lstStyle/>
          <a:p>
            <a:fld id="{9D1F6233-9931-4CD3-9E79-63AB91E4D62C}" type="slidenum">
              <a:rPr lang="es-CR" smtClean="0"/>
              <a:pPr/>
              <a:t>52</a:t>
            </a:fld>
            <a:endParaRPr lang="es-CR"/>
          </a:p>
        </p:txBody>
      </p:sp>
    </p:spTree>
    <p:extLst>
      <p:ext uri="{BB962C8B-B14F-4D97-AF65-F5344CB8AC3E}">
        <p14:creationId xmlns:p14="http://schemas.microsoft.com/office/powerpoint/2010/main" val="146255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D1F6233-9931-4CD3-9E79-63AB91E4D62C}" type="slidenum">
              <a:rPr lang="es-CR" smtClean="0"/>
              <a:pPr/>
              <a:t>70</a:t>
            </a:fld>
            <a:endParaRPr lang="es-CR"/>
          </a:p>
        </p:txBody>
      </p:sp>
    </p:spTree>
    <p:extLst>
      <p:ext uri="{BB962C8B-B14F-4D97-AF65-F5344CB8AC3E}">
        <p14:creationId xmlns:p14="http://schemas.microsoft.com/office/powerpoint/2010/main" val="4890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17" name="16 Marcador de pie de página"/>
          <p:cNvSpPr>
            <a:spLocks noGrp="1"/>
          </p:cNvSpPr>
          <p:nvPr>
            <p:ph type="ftr" sz="quarter" idx="11"/>
          </p:nvPr>
        </p:nvSpPr>
        <p:spPr/>
        <p:txBody>
          <a:bodyPr/>
          <a:lstStyle/>
          <a:p>
            <a:endParaRPr lang="es-CR"/>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1D907EA-997F-49FF-A434-07DE71C01475}" type="slidenum">
              <a:rPr lang="es-CR" smtClean="0"/>
              <a:pPr/>
              <a:t>‹Nº›</a:t>
            </a:fld>
            <a:endParaRPr lang="es-CR"/>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5" name="4 Marcador de pie de página"/>
          <p:cNvSpPr>
            <a:spLocks noGrp="1"/>
          </p:cNvSpPr>
          <p:nvPr>
            <p:ph type="ftr" sz="quarter" idx="11"/>
          </p:nvPr>
        </p:nvSpPr>
        <p:spPr/>
        <p:txBody>
          <a:bodyPr/>
          <a:lstStyle/>
          <a:p>
            <a:endParaRPr lang="es-CR"/>
          </a:p>
        </p:txBody>
      </p:sp>
      <p:sp>
        <p:nvSpPr>
          <p:cNvPr id="6" name="5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5" name="4 Marcador de pie de página"/>
          <p:cNvSpPr>
            <a:spLocks noGrp="1"/>
          </p:cNvSpPr>
          <p:nvPr>
            <p:ph type="ftr" sz="quarter" idx="11"/>
          </p:nvPr>
        </p:nvSpPr>
        <p:spPr/>
        <p:txBody>
          <a:bodyPr/>
          <a:lstStyle/>
          <a:p>
            <a:endParaRPr lang="es-CR"/>
          </a:p>
        </p:txBody>
      </p:sp>
      <p:sp>
        <p:nvSpPr>
          <p:cNvPr id="6" name="5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5" name="4 Marcador de pie de página"/>
          <p:cNvSpPr>
            <a:spLocks noGrp="1"/>
          </p:cNvSpPr>
          <p:nvPr>
            <p:ph type="ftr" sz="quarter" idx="11"/>
          </p:nvPr>
        </p:nvSpPr>
        <p:spPr/>
        <p:txBody>
          <a:bodyPr/>
          <a:lstStyle/>
          <a:p>
            <a:endParaRPr lang="es-CR"/>
          </a:p>
        </p:txBody>
      </p:sp>
      <p:sp>
        <p:nvSpPr>
          <p:cNvPr id="6" name="5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5" name="4 Marcador de pie de página"/>
          <p:cNvSpPr>
            <a:spLocks noGrp="1"/>
          </p:cNvSpPr>
          <p:nvPr>
            <p:ph type="ftr" sz="quarter" idx="11"/>
          </p:nvPr>
        </p:nvSpPr>
        <p:spPr>
          <a:xfrm>
            <a:off x="800100" y="6172200"/>
            <a:ext cx="4000500" cy="457200"/>
          </a:xfrm>
        </p:spPr>
        <p:txBody>
          <a:bodyPr/>
          <a:lstStyle/>
          <a:p>
            <a:endParaRPr lang="es-CR"/>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1D907EA-997F-49FF-A434-07DE71C01475}" type="slidenum">
              <a:rPr lang="es-CR" smtClean="0"/>
              <a:pPr/>
              <a:t>‹Nº›</a:t>
            </a:fld>
            <a:endParaRPr lang="es-C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6" name="5 Marcador de pie de página"/>
          <p:cNvSpPr>
            <a:spLocks noGrp="1"/>
          </p:cNvSpPr>
          <p:nvPr>
            <p:ph type="ftr" sz="quarter" idx="11"/>
          </p:nvPr>
        </p:nvSpPr>
        <p:spPr/>
        <p:txBody>
          <a:bodyPr/>
          <a:lstStyle/>
          <a:p>
            <a:endParaRPr lang="es-CR"/>
          </a:p>
        </p:txBody>
      </p:sp>
      <p:sp>
        <p:nvSpPr>
          <p:cNvPr id="7" name="6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8" name="7 Marcador de pie de página"/>
          <p:cNvSpPr>
            <a:spLocks noGrp="1"/>
          </p:cNvSpPr>
          <p:nvPr>
            <p:ph type="ftr" sz="quarter" idx="11"/>
          </p:nvPr>
        </p:nvSpPr>
        <p:spPr/>
        <p:txBody>
          <a:bodyPr/>
          <a:lstStyle/>
          <a:p>
            <a:endParaRPr lang="es-CR"/>
          </a:p>
        </p:txBody>
      </p:sp>
      <p:sp>
        <p:nvSpPr>
          <p:cNvPr id="9" name="8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4" name="3 Marcador de pie de página"/>
          <p:cNvSpPr>
            <a:spLocks noGrp="1"/>
          </p:cNvSpPr>
          <p:nvPr>
            <p:ph type="ftr" sz="quarter" idx="11"/>
          </p:nvPr>
        </p:nvSpPr>
        <p:spPr/>
        <p:txBody>
          <a:bodyPr/>
          <a:lstStyle/>
          <a:p>
            <a:endParaRPr lang="es-CR"/>
          </a:p>
        </p:txBody>
      </p:sp>
      <p:sp>
        <p:nvSpPr>
          <p:cNvPr id="5" name="4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3" name="2 Marcador de pie de página"/>
          <p:cNvSpPr>
            <a:spLocks noGrp="1"/>
          </p:cNvSpPr>
          <p:nvPr>
            <p:ph type="ftr" sz="quarter" idx="11"/>
          </p:nvPr>
        </p:nvSpPr>
        <p:spPr/>
        <p:txBody>
          <a:bodyPr/>
          <a:lstStyle/>
          <a:p>
            <a:endParaRPr lang="es-CR"/>
          </a:p>
        </p:txBody>
      </p:sp>
      <p:sp>
        <p:nvSpPr>
          <p:cNvPr id="4" name="3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6" name="5 Marcador de pie de página"/>
          <p:cNvSpPr>
            <a:spLocks noGrp="1"/>
          </p:cNvSpPr>
          <p:nvPr>
            <p:ph type="ftr" sz="quarter" idx="11"/>
          </p:nvPr>
        </p:nvSpPr>
        <p:spPr/>
        <p:txBody>
          <a:bodyPr/>
          <a:lstStyle/>
          <a:p>
            <a:endParaRPr lang="es-CR"/>
          </a:p>
        </p:txBody>
      </p:sp>
      <p:sp>
        <p:nvSpPr>
          <p:cNvPr id="7" name="6 Marcador de número de diapositiva"/>
          <p:cNvSpPr>
            <a:spLocks noGrp="1"/>
          </p:cNvSpPr>
          <p:nvPr>
            <p:ph type="sldNum" sz="quarter" idx="12"/>
          </p:nvPr>
        </p:nvSpPr>
        <p:spPr/>
        <p:txBody>
          <a:bodyPr/>
          <a:lstStyle/>
          <a:p>
            <a:fld id="{11D907EA-997F-49FF-A434-07DE71C01475}" type="slidenum">
              <a:rPr lang="es-CR" smtClean="0"/>
              <a:pPr/>
              <a:t>‹Nº›</a:t>
            </a:fld>
            <a:endParaRPr lang="es-CR"/>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500F5AD9-0EFF-4905-931F-E2DC852D5965}" type="datetimeFigureOut">
              <a:rPr lang="es-CR" smtClean="0"/>
              <a:pPr/>
              <a:t>15/1/2021</a:t>
            </a:fld>
            <a:endParaRPr lang="es-CR"/>
          </a:p>
        </p:txBody>
      </p:sp>
      <p:sp>
        <p:nvSpPr>
          <p:cNvPr id="6" name="5 Marcador de pie de página"/>
          <p:cNvSpPr>
            <a:spLocks noGrp="1"/>
          </p:cNvSpPr>
          <p:nvPr>
            <p:ph type="ftr" sz="quarter" idx="11"/>
          </p:nvPr>
        </p:nvSpPr>
        <p:spPr>
          <a:xfrm>
            <a:off x="914400" y="6172200"/>
            <a:ext cx="3886200" cy="457200"/>
          </a:xfrm>
        </p:spPr>
        <p:txBody>
          <a:bodyPr/>
          <a:lstStyle/>
          <a:p>
            <a:endParaRPr lang="es-CR"/>
          </a:p>
        </p:txBody>
      </p:sp>
      <p:sp>
        <p:nvSpPr>
          <p:cNvPr id="7" name="6 Marcador de número de diapositiva"/>
          <p:cNvSpPr>
            <a:spLocks noGrp="1"/>
          </p:cNvSpPr>
          <p:nvPr>
            <p:ph type="sldNum" sz="quarter" idx="12"/>
          </p:nvPr>
        </p:nvSpPr>
        <p:spPr>
          <a:xfrm>
            <a:off x="146304" y="6208776"/>
            <a:ext cx="457200" cy="457200"/>
          </a:xfrm>
        </p:spPr>
        <p:txBody>
          <a:bodyPr/>
          <a:lstStyle/>
          <a:p>
            <a:fld id="{11D907EA-997F-49FF-A434-07DE71C01475}" type="slidenum">
              <a:rPr lang="es-CR" smtClean="0"/>
              <a:pPr/>
              <a:t>‹Nº›</a:t>
            </a:fld>
            <a:endParaRPr lang="es-CR"/>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500F5AD9-0EFF-4905-931F-E2DC852D5965}" type="datetimeFigureOut">
              <a:rPr lang="es-CR" smtClean="0"/>
              <a:pPr/>
              <a:t>15/1/2021</a:t>
            </a:fld>
            <a:endParaRPr lang="es-CR"/>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CR"/>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1D907EA-997F-49FF-A434-07DE71C01475}" type="slidenum">
              <a:rPr lang="es-CR" smtClean="0"/>
              <a:pPr/>
              <a:t>‹Nº›</a:t>
            </a:fld>
            <a:endParaRPr lang="es-C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7.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630.png"/><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743200" y="5033986"/>
            <a:ext cx="6400800" cy="1752600"/>
          </a:xfrm>
        </p:spPr>
        <p:txBody>
          <a:bodyPr>
            <a:normAutofit lnSpcReduction="10000"/>
          </a:bodyPr>
          <a:lstStyle/>
          <a:p>
            <a:endParaRPr lang="es-CR" dirty="0"/>
          </a:p>
          <a:p>
            <a:endParaRPr lang="es-CR" dirty="0"/>
          </a:p>
          <a:p>
            <a:pPr algn="r"/>
            <a:r>
              <a:rPr lang="es-CR" sz="4800" dirty="0">
                <a:solidFill>
                  <a:schemeClr val="bg1">
                    <a:lumMod val="50000"/>
                  </a:schemeClr>
                </a:solidFill>
              </a:rPr>
              <a:t>Osca Centeno Mora</a:t>
            </a:r>
          </a:p>
        </p:txBody>
      </p:sp>
      <p:sp>
        <p:nvSpPr>
          <p:cNvPr id="2" name="1 Título"/>
          <p:cNvSpPr>
            <a:spLocks noGrp="1"/>
          </p:cNvSpPr>
          <p:nvPr>
            <p:ph type="ctrTitle"/>
          </p:nvPr>
        </p:nvSpPr>
        <p:spPr>
          <a:xfrm>
            <a:off x="928662" y="1"/>
            <a:ext cx="7772400" cy="714355"/>
          </a:xfrm>
        </p:spPr>
        <p:txBody>
          <a:bodyPr>
            <a:noAutofit/>
          </a:bodyPr>
          <a:lstStyle/>
          <a:p>
            <a:r>
              <a:rPr lang="es-CR" sz="5400" dirty="0">
                <a:solidFill>
                  <a:schemeClr val="bg1">
                    <a:lumMod val="50000"/>
                  </a:schemeClr>
                </a:solidFill>
              </a:rPr>
              <a:t>Estimación</a:t>
            </a:r>
          </a:p>
        </p:txBody>
      </p:sp>
      <p:pic>
        <p:nvPicPr>
          <p:cNvPr id="1026" name="Picture 2" descr="http://www.uku.fi/~mauranen/advbis/sampl.jpg"/>
          <p:cNvPicPr>
            <a:picLocks noChangeAspect="1" noChangeArrowheads="1"/>
          </p:cNvPicPr>
          <p:nvPr/>
        </p:nvPicPr>
        <p:blipFill>
          <a:blip r:embed="rId2" cstate="print"/>
          <a:srcRect/>
          <a:stretch>
            <a:fillRect/>
          </a:stretch>
        </p:blipFill>
        <p:spPr bwMode="auto">
          <a:xfrm>
            <a:off x="0" y="714356"/>
            <a:ext cx="9144000" cy="5241016"/>
          </a:xfrm>
          <a:prstGeom prst="rect">
            <a:avLst/>
          </a:prstGeom>
          <a:noFill/>
        </p:spPr>
      </p:pic>
    </p:spTree>
  </p:cSld>
  <p:clrMapOvr>
    <a:masterClrMapping/>
  </p:clrMapOvr>
  <p:transition>
    <p:cut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14282" y="0"/>
            <a:ext cx="8643998" cy="928670"/>
          </a:xfrm>
        </p:spPr>
        <p:txBody>
          <a:bodyPr/>
          <a:lstStyle/>
          <a:p>
            <a:pPr algn="ctr"/>
            <a:r>
              <a:rPr lang="es-CR" dirty="0"/>
              <a:t>Introducción</a:t>
            </a:r>
          </a:p>
        </p:txBody>
      </p:sp>
      <p:sp>
        <p:nvSpPr>
          <p:cNvPr id="5" name="4 Elipse"/>
          <p:cNvSpPr/>
          <p:nvPr/>
        </p:nvSpPr>
        <p:spPr>
          <a:xfrm>
            <a:off x="6929454" y="2624942"/>
            <a:ext cx="1857375" cy="17859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p>
          <a:p>
            <a:pPr algn="ctr" fontAlgn="auto">
              <a:spcBef>
                <a:spcPts val="0"/>
              </a:spcBef>
              <a:spcAft>
                <a:spcPts val="0"/>
              </a:spcAft>
              <a:defRPr/>
            </a:pPr>
            <a:endParaRPr lang="es-ES_tradnl" dirty="0"/>
          </a:p>
          <a:p>
            <a:pPr algn="ctr" fontAlgn="auto">
              <a:spcBef>
                <a:spcPts val="0"/>
              </a:spcBef>
              <a:spcAft>
                <a:spcPts val="0"/>
              </a:spcAft>
              <a:defRPr/>
            </a:pPr>
            <a:br>
              <a:rPr lang="es-ES_tradnl" dirty="0"/>
            </a:br>
            <a:endParaRPr lang="es-CR" dirty="0"/>
          </a:p>
        </p:txBody>
      </p:sp>
      <p:sp>
        <p:nvSpPr>
          <p:cNvPr id="6" name="5 Arco"/>
          <p:cNvSpPr/>
          <p:nvPr/>
        </p:nvSpPr>
        <p:spPr>
          <a:xfrm>
            <a:off x="1785918" y="3196446"/>
            <a:ext cx="4929187" cy="214313"/>
          </a:xfrm>
          <a:prstGeom prst="arc">
            <a:avLst/>
          </a:prstGeom>
          <a:solidFill>
            <a:srgbClr val="00B050"/>
          </a:solidFill>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s-CR"/>
          </a:p>
        </p:txBody>
      </p:sp>
      <p:sp>
        <p:nvSpPr>
          <p:cNvPr id="7" name="6 Rectángulo"/>
          <p:cNvSpPr/>
          <p:nvPr/>
        </p:nvSpPr>
        <p:spPr>
          <a:xfrm>
            <a:off x="3929058" y="4786322"/>
            <a:ext cx="3214710" cy="17859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s-CR" sz="2800" dirty="0"/>
              <a:t>Siempre en el proceso de tomar una muestra se hace:</a:t>
            </a:r>
          </a:p>
          <a:p>
            <a:pPr algn="ctr"/>
            <a:r>
              <a:rPr lang="es-CR" sz="2800" i="1" u="sng" dirty="0"/>
              <a:t>Inferencia Estadística</a:t>
            </a:r>
          </a:p>
        </p:txBody>
      </p:sp>
      <p:sp>
        <p:nvSpPr>
          <p:cNvPr id="8" name="7 Elipse"/>
          <p:cNvSpPr/>
          <p:nvPr/>
        </p:nvSpPr>
        <p:spPr>
          <a:xfrm>
            <a:off x="285720" y="1124744"/>
            <a:ext cx="3786214" cy="44291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_tradnl" sz="2800" dirty="0"/>
              <a:t>N=Población</a:t>
            </a:r>
          </a:p>
          <a:p>
            <a:pPr algn="ctr" fontAlgn="auto">
              <a:spcBef>
                <a:spcPts val="0"/>
              </a:spcBef>
              <a:spcAft>
                <a:spcPts val="0"/>
              </a:spcAft>
              <a:defRPr/>
            </a:pPr>
            <a:endParaRPr lang="es-ES_tradnl" sz="2800" dirty="0"/>
          </a:p>
          <a:p>
            <a:pPr algn="ctr" fontAlgn="auto">
              <a:spcBef>
                <a:spcPts val="0"/>
              </a:spcBef>
              <a:spcAft>
                <a:spcPts val="0"/>
              </a:spcAft>
              <a:defRPr/>
            </a:pPr>
            <a:br>
              <a:rPr lang="es-ES_tradnl" sz="2800" dirty="0"/>
            </a:br>
            <a:endParaRPr lang="es-CR" sz="2800" dirty="0"/>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amond(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to="" calcmode="lin" valueType="num">
                                      <p:cBhvr>
                                        <p:cTn id="24"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233201-0F10-43D3-9BFB-39B82A0F3D20}"/>
              </a:ext>
            </a:extLst>
          </p:cNvPr>
          <p:cNvSpPr>
            <a:spLocks noGrp="1"/>
          </p:cNvSpPr>
          <p:nvPr>
            <p:ph sz="quarter" idx="1"/>
          </p:nvPr>
        </p:nvSpPr>
        <p:spPr/>
        <p:txBody>
          <a:bodyPr/>
          <a:lstStyle/>
          <a:p>
            <a:endParaRPr lang="en-US" dirty="0"/>
          </a:p>
        </p:txBody>
      </p:sp>
      <p:sp>
        <p:nvSpPr>
          <p:cNvPr id="5" name="1 Título">
            <a:extLst>
              <a:ext uri="{FF2B5EF4-FFF2-40B4-BE49-F238E27FC236}">
                <a16:creationId xmlns:a16="http://schemas.microsoft.com/office/drawing/2014/main" id="{15483F6E-5F87-457D-938B-D905848D0926}"/>
              </a:ext>
            </a:extLst>
          </p:cNvPr>
          <p:cNvSpPr>
            <a:spLocks noGrp="1"/>
          </p:cNvSpPr>
          <p:nvPr>
            <p:ph type="title"/>
          </p:nvPr>
        </p:nvSpPr>
        <p:spPr>
          <a:xfrm>
            <a:off x="214282" y="0"/>
            <a:ext cx="8643998" cy="838200"/>
          </a:xfrm>
        </p:spPr>
        <p:txBody>
          <a:bodyPr/>
          <a:lstStyle/>
          <a:p>
            <a:pPr algn="ctr"/>
            <a:r>
              <a:rPr lang="es-CR" dirty="0"/>
              <a:t>Introducción</a:t>
            </a:r>
          </a:p>
        </p:txBody>
      </p:sp>
      <p:pic>
        <p:nvPicPr>
          <p:cNvPr id="1028" name="Picture 4" descr="Los Paleteros cierran sus tiendas ante fuerte caída en ventas en ...">
            <a:extLst>
              <a:ext uri="{FF2B5EF4-FFF2-40B4-BE49-F238E27FC236}">
                <a16:creationId xmlns:a16="http://schemas.microsoft.com/office/drawing/2014/main" id="{17A56297-876A-4BC6-855C-8D4023B5AA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6566" y="3789040"/>
            <a:ext cx="2893906" cy="28939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 mantiene el empate y hay 20% de indecisos, a un mes de ...">
            <a:extLst>
              <a:ext uri="{FF2B5EF4-FFF2-40B4-BE49-F238E27FC236}">
                <a16:creationId xmlns:a16="http://schemas.microsoft.com/office/drawing/2014/main" id="{ECD80986-794F-465E-8171-FF3293244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20" y="3926578"/>
            <a:ext cx="4737720" cy="26707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los Alvarado e indecisos son los únicos que crecen en incierto ...">
            <a:extLst>
              <a:ext uri="{FF2B5EF4-FFF2-40B4-BE49-F238E27FC236}">
                <a16:creationId xmlns:a16="http://schemas.microsoft.com/office/drawing/2014/main" id="{D656DC25-8377-4AAA-957E-ED97DDAD2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49" y="1061201"/>
            <a:ext cx="3201215" cy="23147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CUESTA: Fabricio Alvarado 55,2% – Carlos Alvarado 44,8%">
            <a:extLst>
              <a:ext uri="{FF2B5EF4-FFF2-40B4-BE49-F238E27FC236}">
                <a16:creationId xmlns:a16="http://schemas.microsoft.com/office/drawing/2014/main" id="{59DE66D6-BD1C-48D0-92BD-5752BBB05E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1598" y="928670"/>
            <a:ext cx="4798119" cy="251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fade">
                                      <p:cBhvr>
                                        <p:cTn id="12" dur="500"/>
                                        <p:tgtEl>
                                          <p:spTgt spid="10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72560" cy="857232"/>
          </a:xfrm>
        </p:spPr>
        <p:txBody>
          <a:bodyPr/>
          <a:lstStyle/>
          <a:p>
            <a:pPr algn="ctr"/>
            <a:r>
              <a:rPr lang="es-CR" dirty="0"/>
              <a:t>Características de la muestra</a:t>
            </a:r>
          </a:p>
        </p:txBody>
      </p:sp>
      <p:sp>
        <p:nvSpPr>
          <p:cNvPr id="3" name="2 Marcador de contenido"/>
          <p:cNvSpPr>
            <a:spLocks noGrp="1"/>
          </p:cNvSpPr>
          <p:nvPr>
            <p:ph sz="quarter" idx="1"/>
          </p:nvPr>
        </p:nvSpPr>
        <p:spPr>
          <a:xfrm>
            <a:off x="214282" y="857232"/>
            <a:ext cx="8750206" cy="5286412"/>
          </a:xfrm>
        </p:spPr>
        <p:txBody>
          <a:bodyPr/>
          <a:lstStyle/>
          <a:p>
            <a:pPr algn="just"/>
            <a:r>
              <a:rPr lang="es-CR" dirty="0"/>
              <a:t>Para tener resultados válidos de generalización, se dice que la muestra debe ser aleatoria o probabilística.</a:t>
            </a:r>
          </a:p>
          <a:p>
            <a:pPr algn="just"/>
            <a:endParaRPr lang="es-CR" dirty="0"/>
          </a:p>
          <a:p>
            <a:pPr algn="just"/>
            <a:r>
              <a:rPr lang="es-CR" dirty="0"/>
              <a:t>Esto es, los elementos que constituyen la muestran fueron seleccionados utilizando mecanismos que da a cada elemento de la población una probabilidad conocida de ser incluida en la muestra, y estos fueron seleccionadas al azar.</a:t>
            </a:r>
          </a:p>
          <a:p>
            <a:pPr algn="just"/>
            <a:endParaRPr lang="es-CR" dirty="0"/>
          </a:p>
          <a:p>
            <a:pPr algn="just"/>
            <a:r>
              <a:rPr lang="es-CR" dirty="0"/>
              <a:t>Al ser la muestra aleatoria, esto permite que esta posea una distribución probabilística y es posible aplicar la teoría de las probabilidades para evaluar la confiabilidad de las inferencias.</a:t>
            </a:r>
          </a:p>
        </p:txBody>
      </p:sp>
      <p:sp>
        <p:nvSpPr>
          <p:cNvPr id="4" name="3 Rectángulo"/>
          <p:cNvSpPr/>
          <p:nvPr/>
        </p:nvSpPr>
        <p:spPr>
          <a:xfrm>
            <a:off x="1500166" y="5740666"/>
            <a:ext cx="5786478"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800" dirty="0"/>
              <a:t>Aplicación de la curva normal estándar N(0,1)</a:t>
            </a:r>
          </a:p>
        </p:txBody>
      </p:sp>
    </p:spTree>
  </p:cSld>
  <p:clrMapOvr>
    <a:masterClrMapping/>
  </p:clrMapOvr>
  <p:transition>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85720" y="0"/>
            <a:ext cx="8572560" cy="857232"/>
          </a:xfrm>
        </p:spPr>
        <p:txBody>
          <a:bodyPr/>
          <a:lstStyle/>
          <a:p>
            <a:pPr algn="ctr"/>
            <a:r>
              <a:rPr lang="es-CR" dirty="0"/>
              <a:t>Características de la muestra</a:t>
            </a:r>
          </a:p>
        </p:txBody>
      </p:sp>
      <p:sp>
        <p:nvSpPr>
          <p:cNvPr id="5" name="4 Elipse"/>
          <p:cNvSpPr/>
          <p:nvPr/>
        </p:nvSpPr>
        <p:spPr>
          <a:xfrm>
            <a:off x="357158" y="1000108"/>
            <a:ext cx="1857375" cy="17859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p>
          <a:p>
            <a:pPr algn="ctr" fontAlgn="auto">
              <a:spcBef>
                <a:spcPts val="0"/>
              </a:spcBef>
              <a:spcAft>
                <a:spcPts val="0"/>
              </a:spcAft>
              <a:defRPr/>
            </a:pPr>
            <a:endParaRPr lang="es-ES_tradnl" dirty="0"/>
          </a:p>
          <a:p>
            <a:pPr algn="ctr" fontAlgn="auto">
              <a:spcBef>
                <a:spcPts val="0"/>
              </a:spcBef>
              <a:spcAft>
                <a:spcPts val="0"/>
              </a:spcAft>
              <a:defRPr/>
            </a:pPr>
            <a:br>
              <a:rPr lang="es-ES_tradnl" dirty="0"/>
            </a:br>
            <a:endParaRPr lang="es-CR" dirty="0"/>
          </a:p>
        </p:txBody>
      </p:sp>
      <p:sp>
        <p:nvSpPr>
          <p:cNvPr id="8" name="7 Arco"/>
          <p:cNvSpPr/>
          <p:nvPr/>
        </p:nvSpPr>
        <p:spPr>
          <a:xfrm>
            <a:off x="571472" y="2071678"/>
            <a:ext cx="2357454" cy="2071702"/>
          </a:xfrm>
          <a:prstGeom prst="arc">
            <a:avLst>
              <a:gd name="adj1" fmla="val 17553380"/>
              <a:gd name="adj2" fmla="val 157686"/>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CR"/>
          </a:p>
        </p:txBody>
      </p:sp>
      <p:pic>
        <p:nvPicPr>
          <p:cNvPr id="9" name="Picture 1"/>
          <p:cNvPicPr>
            <a:picLocks noChangeAspect="1" noChangeArrowheads="1"/>
          </p:cNvPicPr>
          <p:nvPr/>
        </p:nvPicPr>
        <p:blipFill>
          <a:blip r:embed="rId2" cstate="print"/>
          <a:srcRect/>
          <a:stretch>
            <a:fillRect/>
          </a:stretch>
        </p:blipFill>
        <p:spPr bwMode="auto">
          <a:xfrm>
            <a:off x="428596" y="3357563"/>
            <a:ext cx="4262224" cy="2714644"/>
          </a:xfrm>
          <a:prstGeom prst="rect">
            <a:avLst/>
          </a:prstGeom>
          <a:noFill/>
          <a:ln w="9525">
            <a:noFill/>
            <a:miter lim="800000"/>
            <a:headEnd/>
            <a:tailEnd/>
          </a:ln>
        </p:spPr>
      </p:pic>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00298" y="5715016"/>
            <a:ext cx="214314" cy="464347"/>
          </a:xfrm>
          <a:prstGeom prst="rect">
            <a:avLst/>
          </a:prstGeom>
          <a:noFill/>
        </p:spPr>
      </p:pic>
      <p:sp>
        <p:nvSpPr>
          <p:cNvPr id="235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28926" y="5715016"/>
            <a:ext cx="428628" cy="247652"/>
          </a:xfrm>
          <a:prstGeom prst="rect">
            <a:avLst/>
          </a:prstGeom>
          <a:noFill/>
        </p:spPr>
      </p:pic>
      <p:sp>
        <p:nvSpPr>
          <p:cNvPr id="235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785917" y="5748354"/>
            <a:ext cx="428625" cy="247650"/>
          </a:xfrm>
          <a:prstGeom prst="rect">
            <a:avLst/>
          </a:prstGeom>
          <a:noFill/>
        </p:spPr>
      </p:pic>
      <p:pic>
        <p:nvPicPr>
          <p:cNvPr id="19" name="Picture 1"/>
          <p:cNvPicPr>
            <a:picLocks noChangeAspect="1" noChangeArrowheads="1"/>
          </p:cNvPicPr>
          <p:nvPr/>
        </p:nvPicPr>
        <p:blipFill>
          <a:blip r:embed="rId2" cstate="print"/>
          <a:srcRect/>
          <a:stretch>
            <a:fillRect/>
          </a:stretch>
        </p:blipFill>
        <p:spPr bwMode="auto">
          <a:xfrm>
            <a:off x="4667494" y="3357562"/>
            <a:ext cx="4262224" cy="2714644"/>
          </a:xfrm>
          <a:prstGeom prst="rect">
            <a:avLst/>
          </a:prstGeom>
          <a:noFill/>
          <a:ln w="9525">
            <a:noFill/>
            <a:miter lim="800000"/>
            <a:headEnd/>
            <a:tailEnd/>
          </a:ln>
        </p:spPr>
      </p:pic>
      <p:cxnSp>
        <p:nvCxnSpPr>
          <p:cNvPr id="21" name="20 Conector recto de flecha"/>
          <p:cNvCxnSpPr/>
          <p:nvPr/>
        </p:nvCxnSpPr>
        <p:spPr>
          <a:xfrm>
            <a:off x="3571868" y="4214818"/>
            <a:ext cx="221457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56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3559"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786578" y="5643578"/>
            <a:ext cx="214314" cy="535785"/>
          </a:xfrm>
          <a:prstGeom prst="rect">
            <a:avLst/>
          </a:prstGeom>
          <a:noFill/>
        </p:spPr>
      </p:pic>
      <p:sp>
        <p:nvSpPr>
          <p:cNvPr id="23561" name="Rectangle 9"/>
          <p:cNvSpPr>
            <a:spLocks noChangeArrowheads="1"/>
          </p:cNvSpPr>
          <p:nvPr/>
        </p:nvSpPr>
        <p:spPr bwMode="auto">
          <a:xfrm>
            <a:off x="0" y="695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R" sz="1800" b="0" i="0" u="none" strike="noStrike" cap="none" normalizeH="0" baseline="0">
              <a:ln>
                <a:noFill/>
              </a:ln>
              <a:solidFill>
                <a:schemeClr val="tx1"/>
              </a:solidFill>
              <a:effectLst/>
              <a:latin typeface="Arial" pitchFamily="34" charset="0"/>
              <a:cs typeface="Arial" pitchFamily="34" charset="0"/>
            </a:endParaRPr>
          </a:p>
        </p:txBody>
      </p:sp>
      <p:sp>
        <p:nvSpPr>
          <p:cNvPr id="25" name="24 CuadroTexto"/>
          <p:cNvSpPr txBox="1"/>
          <p:nvPr/>
        </p:nvSpPr>
        <p:spPr>
          <a:xfrm>
            <a:off x="6072198" y="5715016"/>
            <a:ext cx="428628" cy="400110"/>
          </a:xfrm>
          <a:prstGeom prst="rect">
            <a:avLst/>
          </a:prstGeom>
          <a:noFill/>
        </p:spPr>
        <p:txBody>
          <a:bodyPr wrap="square" rtlCol="0">
            <a:spAutoFit/>
          </a:bodyPr>
          <a:lstStyle/>
          <a:p>
            <a:r>
              <a:rPr lang="es-CR" sz="2000" dirty="0"/>
              <a:t>-1</a:t>
            </a:r>
          </a:p>
        </p:txBody>
      </p:sp>
      <p:sp>
        <p:nvSpPr>
          <p:cNvPr id="26" name="25 CuadroTexto"/>
          <p:cNvSpPr txBox="1"/>
          <p:nvPr/>
        </p:nvSpPr>
        <p:spPr>
          <a:xfrm>
            <a:off x="7286644" y="5715016"/>
            <a:ext cx="428628" cy="400110"/>
          </a:xfrm>
          <a:prstGeom prst="rect">
            <a:avLst/>
          </a:prstGeom>
          <a:noFill/>
        </p:spPr>
        <p:txBody>
          <a:bodyPr wrap="square" rtlCol="0">
            <a:spAutoFit/>
          </a:bodyPr>
          <a:lstStyle/>
          <a:p>
            <a:r>
              <a:rPr lang="es-CR" sz="2000" dirty="0"/>
              <a:t>1</a:t>
            </a:r>
          </a:p>
        </p:txBody>
      </p:sp>
      <p:sp>
        <p:nvSpPr>
          <p:cNvPr id="27" name="26 CuadroTexto"/>
          <p:cNvSpPr txBox="1"/>
          <p:nvPr/>
        </p:nvSpPr>
        <p:spPr>
          <a:xfrm>
            <a:off x="5500694" y="5715016"/>
            <a:ext cx="428628" cy="400110"/>
          </a:xfrm>
          <a:prstGeom prst="rect">
            <a:avLst/>
          </a:prstGeom>
          <a:noFill/>
        </p:spPr>
        <p:txBody>
          <a:bodyPr wrap="square" rtlCol="0">
            <a:spAutoFit/>
          </a:bodyPr>
          <a:lstStyle/>
          <a:p>
            <a:r>
              <a:rPr lang="es-CR" sz="2000" dirty="0"/>
              <a:t>-2</a:t>
            </a:r>
          </a:p>
        </p:txBody>
      </p:sp>
      <p:sp>
        <p:nvSpPr>
          <p:cNvPr id="28" name="27 CuadroTexto"/>
          <p:cNvSpPr txBox="1"/>
          <p:nvPr/>
        </p:nvSpPr>
        <p:spPr>
          <a:xfrm>
            <a:off x="7786710" y="5715016"/>
            <a:ext cx="428628" cy="400110"/>
          </a:xfrm>
          <a:prstGeom prst="rect">
            <a:avLst/>
          </a:prstGeom>
          <a:noFill/>
        </p:spPr>
        <p:txBody>
          <a:bodyPr wrap="square" rtlCol="0">
            <a:spAutoFit/>
          </a:bodyPr>
          <a:lstStyle/>
          <a:p>
            <a:r>
              <a:rPr lang="es-CR" sz="2000" dirty="0"/>
              <a:t>2</a:t>
            </a:r>
          </a:p>
        </p:txBody>
      </p:sp>
      <p:sp>
        <p:nvSpPr>
          <p:cNvPr id="22" name="21 Rectángulo"/>
          <p:cNvSpPr/>
          <p:nvPr/>
        </p:nvSpPr>
        <p:spPr>
          <a:xfrm>
            <a:off x="714348" y="6072206"/>
            <a:ext cx="3714776" cy="71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Información de la muestra</a:t>
            </a:r>
          </a:p>
        </p:txBody>
      </p:sp>
      <p:sp>
        <p:nvSpPr>
          <p:cNvPr id="23" name="22 Rectángulo"/>
          <p:cNvSpPr/>
          <p:nvPr/>
        </p:nvSpPr>
        <p:spPr>
          <a:xfrm>
            <a:off x="4714876" y="6072206"/>
            <a:ext cx="4286248" cy="71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Aplicación de las probabilidades</a:t>
            </a:r>
          </a:p>
        </p:txBody>
      </p:sp>
      <p:sp>
        <p:nvSpPr>
          <p:cNvPr id="29" name="28 Rectángulo"/>
          <p:cNvSpPr/>
          <p:nvPr/>
        </p:nvSpPr>
        <p:spPr>
          <a:xfrm>
            <a:off x="3071802" y="1214422"/>
            <a:ext cx="5500726" cy="17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Al ser una muestra aleatoria, se puede aplicar la teoría de probabilidad para obtener inferencias confiables</a:t>
            </a:r>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to="" calcmode="lin" valueType="num">
                                      <p:cBhvr>
                                        <p:cTn id="14" dur="1" fill="hold"/>
                                        <p:tgtEl>
                                          <p:spTgt spid="8"/>
                                        </p:tgtEl>
                                        <p:attrNameLst>
                                          <p:attrName/>
                                        </p:attrNameLst>
                                      </p:cBhvr>
                                    </p:anim>
                                  </p:childTnLst>
                                </p:cTn>
                              </p:par>
                              <p:par>
                                <p:cTn id="15" presetID="24"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attrNameLst>
                                          <p:attrName/>
                                        </p:attrNameLst>
                                      </p:cBhvr>
                                    </p:anim>
                                  </p:childTnLst>
                                </p:cTn>
                              </p:par>
                              <p:par>
                                <p:cTn id="18" presetID="24" presetClass="entr" presetSubtype="0" fill="hold" nodeType="withEffect">
                                  <p:stCondLst>
                                    <p:cond delay="0"/>
                                  </p:stCondLst>
                                  <p:childTnLst>
                                    <p:set>
                                      <p:cBhvr>
                                        <p:cTn id="19" dur="1" fill="hold">
                                          <p:stCondLst>
                                            <p:cond delay="0"/>
                                          </p:stCondLst>
                                        </p:cTn>
                                        <p:tgtEl>
                                          <p:spTgt spid="23553"/>
                                        </p:tgtEl>
                                        <p:attrNameLst>
                                          <p:attrName>style.visibility</p:attrName>
                                        </p:attrNameLst>
                                      </p:cBhvr>
                                      <p:to>
                                        <p:strVal val="visible"/>
                                      </p:to>
                                    </p:set>
                                    <p:anim to="" calcmode="lin" valueType="num">
                                      <p:cBhvr>
                                        <p:cTn id="20" dur="1" fill="hold"/>
                                        <p:tgtEl>
                                          <p:spTgt spid="23553"/>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23557"/>
                                        </p:tgtEl>
                                        <p:attrNameLst>
                                          <p:attrName>style.visibility</p:attrName>
                                        </p:attrNameLst>
                                      </p:cBhvr>
                                      <p:to>
                                        <p:strVal val="visible"/>
                                      </p:to>
                                    </p:set>
                                    <p:anim to="" calcmode="lin" valueType="num">
                                      <p:cBhvr>
                                        <p:cTn id="23" dur="1" fill="hold"/>
                                        <p:tgtEl>
                                          <p:spTgt spid="23557"/>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23555"/>
                                        </p:tgtEl>
                                        <p:attrNameLst>
                                          <p:attrName>style.visibility</p:attrName>
                                        </p:attrNameLst>
                                      </p:cBhvr>
                                      <p:to>
                                        <p:strVal val="visible"/>
                                      </p:to>
                                    </p:set>
                                    <p:anim to="" calcmode="lin" valueType="num">
                                      <p:cBhvr>
                                        <p:cTn id="26" dur="1" fill="hold"/>
                                        <p:tgtEl>
                                          <p:spTgt spid="23555"/>
                                        </p:tgtEl>
                                        <p:attrNameLst>
                                          <p:attrName/>
                                        </p:attrNameLst>
                                      </p:cBhvr>
                                    </p:anim>
                                  </p:childTnLst>
                                </p:cTn>
                              </p:par>
                              <p:par>
                                <p:cTn id="27" presetID="24"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to="" calcmode="lin" valueType="num">
                                      <p:cBhvr>
                                        <p:cTn id="29" dur="1" fill="hold"/>
                                        <p:tgtEl>
                                          <p:spTgt spid="22"/>
                                        </p:tgtEl>
                                        <p:attrNameLst>
                                          <p:attrName/>
                                        </p:attrNameLst>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 to="" calcmode="lin" valueType="num">
                                      <p:cBhvr>
                                        <p:cTn id="34" dur="1" fill="hold"/>
                                        <p:tgtEl>
                                          <p:spTgt spid="21"/>
                                        </p:tgtEl>
                                        <p:attrNameLst>
                                          <p:attrName/>
                                        </p:attrNameLst>
                                      </p:cBhvr>
                                    </p:anim>
                                  </p:childTnLst>
                                </p:cTn>
                              </p:par>
                            </p:childTnLst>
                          </p:cTn>
                        </p:par>
                      </p:childTnLst>
                    </p:cTn>
                  </p:par>
                  <p:par>
                    <p:cTn id="35" fill="hold">
                      <p:stCondLst>
                        <p:cond delay="indefinite"/>
                      </p:stCondLst>
                      <p:childTnLst>
                        <p:par>
                          <p:cTn id="36" fill="hold">
                            <p:stCondLst>
                              <p:cond delay="0"/>
                            </p:stCondLst>
                            <p:childTnLst>
                              <p:par>
                                <p:cTn id="37" presetID="24"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 to="" calcmode="lin" valueType="num">
                                      <p:cBhvr>
                                        <p:cTn id="39" dur="1" fill="hold"/>
                                        <p:tgtEl>
                                          <p:spTgt spid="19"/>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23559"/>
                                        </p:tgtEl>
                                        <p:attrNameLst>
                                          <p:attrName>style.visibility</p:attrName>
                                        </p:attrNameLst>
                                      </p:cBhvr>
                                      <p:to>
                                        <p:strVal val="visible"/>
                                      </p:to>
                                    </p:set>
                                    <p:anim to="" calcmode="lin" valueType="num">
                                      <p:cBhvr>
                                        <p:cTn id="42" dur="1" fill="hold"/>
                                        <p:tgtEl>
                                          <p:spTgt spid="23559"/>
                                        </p:tgtEl>
                                        <p:attrNameLst>
                                          <p:attrName/>
                                        </p:attrNameLst>
                                      </p:cBhvr>
                                    </p:anim>
                                  </p:childTnLst>
                                </p:cTn>
                              </p:par>
                              <p:par>
                                <p:cTn id="43" presetID="24"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to="" calcmode="lin" valueType="num">
                                      <p:cBhvr>
                                        <p:cTn id="45" dur="1" fill="hold"/>
                                        <p:tgtEl>
                                          <p:spTgt spid="25"/>
                                        </p:tgtEl>
                                        <p:attrNameLst>
                                          <p:attrName/>
                                        </p:attrNameLst>
                                      </p:cBhvr>
                                    </p:anim>
                                  </p:childTnLst>
                                </p:cTn>
                              </p:par>
                              <p:par>
                                <p:cTn id="46" presetID="24"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to="" calcmode="lin" valueType="num">
                                      <p:cBhvr>
                                        <p:cTn id="48" dur="1" fill="hold"/>
                                        <p:tgtEl>
                                          <p:spTgt spid="27"/>
                                        </p:tgtEl>
                                        <p:attrNameLst>
                                          <p:attrName/>
                                        </p:attrNameLst>
                                      </p:cBhvr>
                                    </p:anim>
                                  </p:childTnLst>
                                </p:cTn>
                              </p:par>
                              <p:par>
                                <p:cTn id="49" presetID="24"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to="" calcmode="lin" valueType="num">
                                      <p:cBhvr>
                                        <p:cTn id="51" dur="1" fill="hold"/>
                                        <p:tgtEl>
                                          <p:spTgt spid="26"/>
                                        </p:tgtEl>
                                        <p:attrNameLst>
                                          <p:attrName/>
                                        </p:attrNameLst>
                                      </p:cBhvr>
                                    </p:anim>
                                  </p:childTnLst>
                                </p:cTn>
                              </p:par>
                              <p:par>
                                <p:cTn id="52" presetID="24"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to="" calcmode="lin" valueType="num">
                                      <p:cBhvr>
                                        <p:cTn id="54" dur="1" fill="hold"/>
                                        <p:tgtEl>
                                          <p:spTgt spid="28"/>
                                        </p:tgtEl>
                                        <p:attrNameLst>
                                          <p:attrName/>
                                        </p:attrNameLst>
                                      </p:cBhvr>
                                    </p:anim>
                                  </p:childTnLst>
                                </p:cTn>
                              </p:par>
                              <p:par>
                                <p:cTn id="55" presetID="24"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to="" calcmode="lin" valueType="num">
                                      <p:cBhvr>
                                        <p:cTn id="57" dur="1" fill="hold"/>
                                        <p:tgtEl>
                                          <p:spTgt spid="23"/>
                                        </p:tgtEl>
                                        <p:attrNameLst>
                                          <p:attrName/>
                                        </p:attrNameLst>
                                      </p:cBhvr>
                                    </p:anim>
                                  </p:childTnLst>
                                </p:cTn>
                              </p:par>
                            </p:childTnLst>
                          </p:cTn>
                        </p:par>
                      </p:childTnLst>
                    </p:cTn>
                  </p:par>
                  <p:par>
                    <p:cTn id="58" fill="hold">
                      <p:stCondLst>
                        <p:cond delay="indefinite"/>
                      </p:stCondLst>
                      <p:childTnLst>
                        <p:par>
                          <p:cTn id="59" fill="hold">
                            <p:stCondLst>
                              <p:cond delay="0"/>
                            </p:stCondLst>
                            <p:childTnLst>
                              <p:par>
                                <p:cTn id="60" presetID="24"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 to="" calcmode="lin" valueType="num">
                                      <p:cBhvr>
                                        <p:cTn id="62" dur="1" fill="hold"/>
                                        <p:tgtEl>
                                          <p:spTgt spid="2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5" grpId="0"/>
      <p:bldP spid="26" grpId="0"/>
      <p:bldP spid="27" grpId="0"/>
      <p:bldP spid="28" grpId="0"/>
      <p:bldP spid="22" grpId="0" animBg="1"/>
      <p:bldP spid="23"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785794"/>
            <a:ext cx="8643998" cy="5786478"/>
          </a:xfrm>
        </p:spPr>
        <p:txBody>
          <a:bodyPr/>
          <a:lstStyle/>
          <a:p>
            <a:r>
              <a:rPr lang="es-CR" dirty="0"/>
              <a:t>Cada muestra posee un error asociado a la generalización (predicho probabilísticamente).</a:t>
            </a:r>
          </a:p>
          <a:p>
            <a:pPr>
              <a:buNone/>
            </a:pPr>
            <a:endParaRPr lang="es-CR" dirty="0"/>
          </a:p>
          <a:p>
            <a:r>
              <a:rPr lang="es-CR" dirty="0"/>
              <a:t>Esto es, como no se toma en cuenta a todos los individuos de la población, entonces hay una cierta diferencia entre el valor verdadero que si quiere (el de la población), y el que se obtuvo con la muestra.</a:t>
            </a:r>
          </a:p>
          <a:p>
            <a:endParaRPr lang="es-CR" dirty="0"/>
          </a:p>
          <a:p>
            <a:r>
              <a:rPr lang="es-CR" dirty="0"/>
              <a:t>Mediante la teoría de probabilidades, si y sólo si se tomó una muestra aleatoria, es posible, es posible medir ese error entre el valor real de la población y el de la muestra.</a:t>
            </a:r>
          </a:p>
          <a:p>
            <a:endParaRPr lang="es-CR" dirty="0"/>
          </a:p>
          <a:p>
            <a:r>
              <a:rPr lang="es-CR" dirty="0"/>
              <a:t>A este error se le conoce como </a:t>
            </a:r>
            <a:r>
              <a:rPr lang="es-CR" b="1" dirty="0"/>
              <a:t>error de muestreo</a:t>
            </a:r>
            <a:r>
              <a:rPr lang="es-CR" dirty="0"/>
              <a:t>. </a:t>
            </a:r>
          </a:p>
        </p:txBody>
      </p:sp>
      <p:sp>
        <p:nvSpPr>
          <p:cNvPr id="7" name="1 Título"/>
          <p:cNvSpPr>
            <a:spLocks noGrp="1"/>
          </p:cNvSpPr>
          <p:nvPr>
            <p:ph type="title"/>
          </p:nvPr>
        </p:nvSpPr>
        <p:spPr>
          <a:xfrm>
            <a:off x="285720" y="0"/>
            <a:ext cx="8572560" cy="857232"/>
          </a:xfrm>
        </p:spPr>
        <p:txBody>
          <a:bodyPr/>
          <a:lstStyle/>
          <a:p>
            <a:pPr algn="ctr"/>
            <a:r>
              <a:rPr lang="es-CR" dirty="0"/>
              <a:t>El error asociado a la muestra</a:t>
            </a:r>
          </a:p>
        </p:txBody>
      </p:sp>
    </p:spTree>
  </p:cSld>
  <p:clrMapOvr>
    <a:masterClrMapping/>
  </p:clrMapOvr>
  <p:transition>
    <p:split orient="vert"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4643438" y="3429000"/>
            <a:ext cx="4262224" cy="2714644"/>
          </a:xfrm>
          <a:prstGeom prst="rect">
            <a:avLst/>
          </a:prstGeom>
          <a:noFill/>
          <a:ln w="9525">
            <a:noFill/>
            <a:miter lim="800000"/>
            <a:headEnd/>
            <a:tailEnd/>
          </a:ln>
        </p:spPr>
      </p:pic>
      <p:pic>
        <p:nvPicPr>
          <p:cNvPr id="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58016" y="5715016"/>
            <a:ext cx="142876" cy="309565"/>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239262" y="5715016"/>
            <a:ext cx="428628" cy="247652"/>
          </a:xfrm>
          <a:prstGeom prst="rect">
            <a:avLst/>
          </a:prstGeom>
          <a:noFill/>
        </p:spPr>
      </p:pic>
      <p:pic>
        <p:nvPicPr>
          <p:cNvPr id="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96253" y="5748354"/>
            <a:ext cx="428625" cy="247650"/>
          </a:xfrm>
          <a:prstGeom prst="rect">
            <a:avLst/>
          </a:prstGeom>
          <a:noFill/>
        </p:spPr>
      </p:pic>
      <p:sp>
        <p:nvSpPr>
          <p:cNvPr id="8" name="1 Título"/>
          <p:cNvSpPr>
            <a:spLocks noGrp="1"/>
          </p:cNvSpPr>
          <p:nvPr>
            <p:ph type="title"/>
          </p:nvPr>
        </p:nvSpPr>
        <p:spPr>
          <a:xfrm>
            <a:off x="285720" y="0"/>
            <a:ext cx="8572560" cy="857232"/>
          </a:xfrm>
        </p:spPr>
        <p:txBody>
          <a:bodyPr/>
          <a:lstStyle/>
          <a:p>
            <a:pPr algn="ctr"/>
            <a:r>
              <a:rPr lang="es-CR" dirty="0"/>
              <a:t>El error asociado a la muestra</a:t>
            </a:r>
          </a:p>
        </p:txBody>
      </p:sp>
      <p:pic>
        <p:nvPicPr>
          <p:cNvPr id="10" name="Picture 1"/>
          <p:cNvPicPr>
            <a:picLocks noChangeAspect="1" noChangeArrowheads="1"/>
          </p:cNvPicPr>
          <p:nvPr/>
        </p:nvPicPr>
        <p:blipFill>
          <a:blip r:embed="rId2" cstate="print"/>
          <a:srcRect/>
          <a:stretch>
            <a:fillRect/>
          </a:stretch>
        </p:blipFill>
        <p:spPr bwMode="auto">
          <a:xfrm>
            <a:off x="142844" y="3429000"/>
            <a:ext cx="4262224" cy="2714644"/>
          </a:xfrm>
          <a:prstGeom prst="rect">
            <a:avLst/>
          </a:prstGeom>
          <a:noFill/>
          <a:ln w="9525">
            <a:noFill/>
            <a:miter lim="800000"/>
            <a:headEnd/>
            <a:tailEnd/>
          </a:ln>
        </p:spPr>
      </p:pic>
      <p:cxnSp>
        <p:nvCxnSpPr>
          <p:cNvPr id="12" name="11 Conector recto de flecha"/>
          <p:cNvCxnSpPr/>
          <p:nvPr/>
        </p:nvCxnSpPr>
        <p:spPr>
          <a:xfrm>
            <a:off x="3643306" y="4071942"/>
            <a:ext cx="2214578"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3"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85984" y="5786454"/>
            <a:ext cx="104775" cy="238125"/>
          </a:xfrm>
          <a:prstGeom prst="rect">
            <a:avLst/>
          </a:prstGeom>
          <a:noFill/>
        </p:spPr>
      </p:pic>
      <p:sp>
        <p:nvSpPr>
          <p:cNvPr id="3075" name="Rectangle 3"/>
          <p:cNvSpPr>
            <a:spLocks noChangeArrowheads="1"/>
          </p:cNvSpPr>
          <p:nvPr/>
        </p:nvSpPr>
        <p:spPr bwMode="auto">
          <a:xfrm>
            <a:off x="0" y="695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R" sz="1800" b="0" i="0" u="none" strike="noStrike" cap="none" normalizeH="0" baseline="0">
              <a:ln>
                <a:noFill/>
              </a:ln>
              <a:solidFill>
                <a:schemeClr val="tx1"/>
              </a:solidFill>
              <a:effectLst/>
              <a:latin typeface="Arial" pitchFamily="34" charset="0"/>
              <a:cs typeface="Arial" pitchFamily="34" charset="0"/>
            </a:endParaRPr>
          </a:p>
        </p:txBody>
      </p:sp>
      <p:sp>
        <p:nvSpPr>
          <p:cNvPr id="307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6"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14612" y="5786454"/>
            <a:ext cx="419100" cy="238125"/>
          </a:xfrm>
          <a:prstGeom prst="rect">
            <a:avLst/>
          </a:prstGeom>
          <a:noFill/>
        </p:spPr>
      </p:pic>
      <p:sp>
        <p:nvSpPr>
          <p:cNvPr id="30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3078"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571604" y="5786454"/>
            <a:ext cx="419100" cy="238125"/>
          </a:xfrm>
          <a:prstGeom prst="rect">
            <a:avLst/>
          </a:prstGeom>
          <a:noFill/>
        </p:spPr>
      </p:pic>
      <p:sp>
        <p:nvSpPr>
          <p:cNvPr id="21" name="20 Rectángulo"/>
          <p:cNvSpPr/>
          <p:nvPr/>
        </p:nvSpPr>
        <p:spPr>
          <a:xfrm>
            <a:off x="785786" y="6072206"/>
            <a:ext cx="3071834" cy="7143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Información de la población</a:t>
            </a:r>
          </a:p>
        </p:txBody>
      </p:sp>
      <p:sp>
        <p:nvSpPr>
          <p:cNvPr id="22" name="21 Rectángulo"/>
          <p:cNvSpPr/>
          <p:nvPr/>
        </p:nvSpPr>
        <p:spPr>
          <a:xfrm>
            <a:off x="5357818" y="6072206"/>
            <a:ext cx="3071834" cy="7143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Información de la muestra</a:t>
            </a:r>
          </a:p>
        </p:txBody>
      </p:sp>
      <p:sp>
        <p:nvSpPr>
          <p:cNvPr id="23" name="22 Rectángulo"/>
          <p:cNvSpPr/>
          <p:nvPr/>
        </p:nvSpPr>
        <p:spPr>
          <a:xfrm>
            <a:off x="428596" y="1285860"/>
            <a:ext cx="8143932" cy="185738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s-CR" sz="2800" dirty="0"/>
              <a:t>La diferencia entre el valor real de la población </a:t>
            </a:r>
            <a:r>
              <a:rPr lang="es-CR" sz="2800" dirty="0" err="1"/>
              <a:t>población</a:t>
            </a:r>
            <a:r>
              <a:rPr lang="es-CR" sz="2800" dirty="0"/>
              <a:t> y el de la muestra se denominada error de muestreo.</a:t>
            </a:r>
          </a:p>
          <a:p>
            <a:pPr algn="ctr"/>
            <a:endParaRPr lang="es-CR" sz="2800" dirty="0"/>
          </a:p>
          <a:p>
            <a:r>
              <a:rPr lang="es-CR" sz="2800" dirty="0"/>
              <a:t>Para el caso del promedio:        µ - x = error de muestreo</a:t>
            </a:r>
          </a:p>
        </p:txBody>
      </p:sp>
      <p:cxnSp>
        <p:nvCxnSpPr>
          <p:cNvPr id="25" name="24 Conector recto"/>
          <p:cNvCxnSpPr/>
          <p:nvPr/>
        </p:nvCxnSpPr>
        <p:spPr>
          <a:xfrm>
            <a:off x="4929190" y="2714620"/>
            <a:ext cx="2143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23 Conector recto"/>
          <p:cNvCxnSpPr/>
          <p:nvPr/>
        </p:nvCxnSpPr>
        <p:spPr>
          <a:xfrm>
            <a:off x="4357686" y="2571744"/>
            <a:ext cx="37147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25 Conector recto"/>
          <p:cNvCxnSpPr/>
          <p:nvPr/>
        </p:nvCxnSpPr>
        <p:spPr>
          <a:xfrm>
            <a:off x="4357686" y="3071810"/>
            <a:ext cx="3714776"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 fill="hold"/>
                                        <p:tgtEl>
                                          <p:spTgt spid="10"/>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073"/>
                                        </p:tgtEl>
                                        <p:attrNameLst>
                                          <p:attrName>style.visibility</p:attrName>
                                        </p:attrNameLst>
                                      </p:cBhvr>
                                      <p:to>
                                        <p:strVal val="visible"/>
                                      </p:to>
                                    </p:set>
                                    <p:anim to="" calcmode="lin" valueType="num">
                                      <p:cBhvr>
                                        <p:cTn id="10" dur="1" fill="hold"/>
                                        <p:tgtEl>
                                          <p:spTgt spid="3073"/>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to="" calcmode="lin" valueType="num">
                                      <p:cBhvr>
                                        <p:cTn id="13" dur="1" fill="hold"/>
                                        <p:tgtEl>
                                          <p:spTgt spid="21"/>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 to="" calcmode="lin" valueType="num">
                                      <p:cBhvr>
                                        <p:cTn id="16" dur="1" fill="hold"/>
                                        <p:tgtEl>
                                          <p:spTgt spid="3076"/>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anim to="" calcmode="lin" valueType="num">
                                      <p:cBhvr>
                                        <p:cTn id="19" dur="1" fill="hold"/>
                                        <p:tgtEl>
                                          <p:spTgt spid="3078"/>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to="" calcmode="lin" valueType="num">
                                      <p:cBhvr>
                                        <p:cTn id="29" dur="1" fill="hold"/>
                                        <p:tgtEl>
                                          <p:spTgt spid="4"/>
                                        </p:tgtEl>
                                        <p:attrNameLst>
                                          <p:attrName/>
                                        </p:attrNameLst>
                                      </p:cBhvr>
                                    </p:anim>
                                  </p:childTnLst>
                                </p:cTn>
                              </p:par>
                              <p:par>
                                <p:cTn id="30" presetID="24"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to="" calcmode="lin" valueType="num">
                                      <p:cBhvr>
                                        <p:cTn id="32" dur="1" fill="hold"/>
                                        <p:tgtEl>
                                          <p:spTgt spid="7"/>
                                        </p:tgtEl>
                                        <p:attrNameLst>
                                          <p:attrName/>
                                        </p:attrNameLst>
                                      </p:cBhvr>
                                    </p:anim>
                                  </p:childTnLst>
                                </p:cTn>
                              </p:par>
                              <p:par>
                                <p:cTn id="33" presetID="24"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to="" calcmode="lin" valueType="num">
                                      <p:cBhvr>
                                        <p:cTn id="35" dur="1" fill="hold"/>
                                        <p:tgtEl>
                                          <p:spTgt spid="5"/>
                                        </p:tgtEl>
                                        <p:attrNameLst>
                                          <p:attrName/>
                                        </p:attrNameLst>
                                      </p:cBhvr>
                                    </p:anim>
                                  </p:childTnLst>
                                </p:cTn>
                              </p:par>
                              <p:par>
                                <p:cTn id="36" presetID="24"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to="" calcmode="lin" valueType="num">
                                      <p:cBhvr>
                                        <p:cTn id="38" dur="1" fill="hold"/>
                                        <p:tgtEl>
                                          <p:spTgt spid="6"/>
                                        </p:tgtEl>
                                        <p:attrNameLst>
                                          <p:attrName/>
                                        </p:attrNameLst>
                                      </p:cBhvr>
                                    </p:anim>
                                  </p:childTnLst>
                                </p:cTn>
                              </p:par>
                              <p:par>
                                <p:cTn id="39" presetID="24"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to="" calcmode="lin" valueType="num">
                                      <p:cBhvr>
                                        <p:cTn id="41" dur="1" fill="hold"/>
                                        <p:tgtEl>
                                          <p:spTgt spid="22"/>
                                        </p:tgtEl>
                                        <p:attrNameLst>
                                          <p:attrName/>
                                        </p:attrNameLst>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to="" calcmode="lin" valueType="num">
                                      <p:cBhvr>
                                        <p:cTn id="46" dur="1" fill="hold"/>
                                        <p:tgtEl>
                                          <p:spTgt spid="23"/>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to="" calcmode="lin" valueType="num">
                                      <p:cBhvr>
                                        <p:cTn id="49" dur="1" fill="hold"/>
                                        <p:tgtEl>
                                          <p:spTgt spid="24"/>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 to="" calcmode="lin" valueType="num">
                                      <p:cBhvr>
                                        <p:cTn id="52" dur="1" fill="hold"/>
                                        <p:tgtEl>
                                          <p:spTgt spid="26"/>
                                        </p:tgtEl>
                                        <p:attrNameLst>
                                          <p:attrName/>
                                        </p:attrNameLst>
                                      </p:cBhvr>
                                    </p:anim>
                                  </p:childTnLst>
                                </p:cTn>
                              </p:par>
                              <p:par>
                                <p:cTn id="53" presetID="24"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to="" calcmode="lin" valueType="num">
                                      <p:cBhvr>
                                        <p:cTn id="55" dur="1" fill="hold"/>
                                        <p:tgtEl>
                                          <p:spTgt spid="2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24"/>
            <a:ext cx="8643998" cy="928694"/>
          </a:xfrm>
        </p:spPr>
        <p:txBody>
          <a:bodyPr>
            <a:normAutofit/>
          </a:bodyPr>
          <a:lstStyle/>
          <a:p>
            <a:pPr algn="ctr"/>
            <a:r>
              <a:rPr lang="es-CR" sz="4800" dirty="0"/>
              <a:t>Muestra no aleatorio o al azar</a:t>
            </a:r>
          </a:p>
        </p:txBody>
      </p:sp>
      <p:sp>
        <p:nvSpPr>
          <p:cNvPr id="3" name="2 Marcador de contenido"/>
          <p:cNvSpPr>
            <a:spLocks noGrp="1"/>
          </p:cNvSpPr>
          <p:nvPr>
            <p:ph sz="quarter" idx="1"/>
          </p:nvPr>
        </p:nvSpPr>
        <p:spPr>
          <a:xfrm>
            <a:off x="71406" y="1071546"/>
            <a:ext cx="9072594" cy="5786454"/>
          </a:xfrm>
        </p:spPr>
        <p:txBody>
          <a:bodyPr/>
          <a:lstStyle/>
          <a:p>
            <a:r>
              <a:rPr lang="es-CR" dirty="0"/>
              <a:t>Si la muestra es seleccionada en forma intencional o de juicio, los errores no tendrán un comportamiento aleatorio, sino que dependerán de los prejuicios y de tendencias conscientes o inconscientes del que hizo la selección. </a:t>
            </a:r>
          </a:p>
          <a:p>
            <a:endParaRPr lang="es-CR" dirty="0"/>
          </a:p>
          <a:p>
            <a:r>
              <a:rPr lang="es-CR" dirty="0"/>
              <a:t>En estas circunstancias no es posible aplicar la teoría de las probabilidades para evaluar las inferencias o generalizaciones.</a:t>
            </a:r>
          </a:p>
          <a:p>
            <a:endParaRPr lang="es-CR" dirty="0"/>
          </a:p>
          <a:p>
            <a:r>
              <a:rPr lang="es-CR" dirty="0"/>
              <a:t>Al no tener una forma objetiva de evaluar los errores de muestreo, la inferencia estadística no puede ser aplicada a las muestras no aleatorias.</a:t>
            </a:r>
          </a:p>
          <a:p>
            <a:endParaRPr lang="es-CR" dirty="0"/>
          </a:p>
          <a:p>
            <a:r>
              <a:rPr lang="es-CR" dirty="0"/>
              <a:t>Por lo tanto,  por esta y otras razones, se debe aplicar una muestra aleatoria.</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142984"/>
            <a:ext cx="7000924" cy="5286412"/>
          </a:xfrm>
        </p:spPr>
        <p:txBody>
          <a:bodyPr>
            <a:normAutofit lnSpcReduction="10000"/>
          </a:bodyPr>
          <a:lstStyle/>
          <a:p>
            <a:r>
              <a:rPr lang="es-CR" dirty="0"/>
              <a:t>La preferencia por las muestras aleatorias para la realización de inferencias obedece a tres razones básicas:</a:t>
            </a:r>
          </a:p>
          <a:p>
            <a:endParaRPr lang="es-CR" dirty="0"/>
          </a:p>
          <a:p>
            <a:pPr marL="514350" indent="-514350">
              <a:buFont typeface="+mj-lt"/>
              <a:buAutoNum type="arabicPeriod"/>
            </a:pPr>
            <a:r>
              <a:rPr lang="es-CR" dirty="0"/>
              <a:t>Eliminan los sesgos o errores de selección.</a:t>
            </a:r>
          </a:p>
          <a:p>
            <a:pPr marL="514350" indent="-514350">
              <a:buFont typeface="+mj-lt"/>
              <a:buAutoNum type="arabicPeriod"/>
            </a:pPr>
            <a:endParaRPr lang="es-CR" dirty="0"/>
          </a:p>
          <a:p>
            <a:pPr marL="514350" indent="-514350">
              <a:buFont typeface="+mj-lt"/>
              <a:buAutoNum type="arabicPeriod"/>
            </a:pPr>
            <a:r>
              <a:rPr lang="es-CR" dirty="0"/>
              <a:t>Producen errores aleatorios de muestreo que son medibles utilizando modelos probabilísticos.</a:t>
            </a:r>
          </a:p>
          <a:p>
            <a:pPr marL="514350" indent="-514350">
              <a:buFont typeface="+mj-lt"/>
              <a:buAutoNum type="arabicPeriod"/>
            </a:pPr>
            <a:endParaRPr lang="es-CR" dirty="0"/>
          </a:p>
          <a:p>
            <a:pPr marL="514350" indent="-514350">
              <a:buFont typeface="+mj-lt"/>
              <a:buAutoNum type="arabicPeriod"/>
            </a:pPr>
            <a:r>
              <a:rPr lang="es-CR" dirty="0"/>
              <a:t>El error de muestreo puede hacerse tan pequeño como se quiera, aumentando el tamaño de la muestra.</a:t>
            </a:r>
          </a:p>
        </p:txBody>
      </p:sp>
      <p:sp>
        <p:nvSpPr>
          <p:cNvPr id="4" name="1 Título"/>
          <p:cNvSpPr>
            <a:spLocks noGrp="1"/>
          </p:cNvSpPr>
          <p:nvPr>
            <p:ph type="title"/>
          </p:nvPr>
        </p:nvSpPr>
        <p:spPr>
          <a:xfrm>
            <a:off x="214282" y="-24"/>
            <a:ext cx="8643998" cy="928694"/>
          </a:xfrm>
        </p:spPr>
        <p:txBody>
          <a:bodyPr>
            <a:normAutofit/>
          </a:bodyPr>
          <a:lstStyle/>
          <a:p>
            <a:pPr algn="ctr"/>
            <a:r>
              <a:rPr lang="es-CR" sz="4800" dirty="0"/>
              <a:t>Muestra no aleatorio o al azar</a:t>
            </a:r>
          </a:p>
        </p:txBody>
      </p:sp>
      <p:pic>
        <p:nvPicPr>
          <p:cNvPr id="11266" name="Picture 2" descr="http://www.sedsanandres.gov.co/artes/calidad.jpg"/>
          <p:cNvPicPr>
            <a:picLocks noChangeAspect="1" noChangeArrowheads="1"/>
          </p:cNvPicPr>
          <p:nvPr/>
        </p:nvPicPr>
        <p:blipFill>
          <a:blip r:embed="rId2" cstate="print"/>
          <a:srcRect/>
          <a:stretch>
            <a:fillRect/>
          </a:stretch>
        </p:blipFill>
        <p:spPr bwMode="auto">
          <a:xfrm>
            <a:off x="6572264" y="1000108"/>
            <a:ext cx="2307055" cy="2428892"/>
          </a:xfrm>
          <a:prstGeom prst="rect">
            <a:avLst/>
          </a:prstGeom>
          <a:noFill/>
        </p:spPr>
      </p:pic>
      <p:pic>
        <p:nvPicPr>
          <p:cNvPr id="11268" name="Picture 4" descr="http://www.gestion-calidad.org/images/calidad.jpg"/>
          <p:cNvPicPr>
            <a:picLocks noChangeAspect="1" noChangeArrowheads="1"/>
          </p:cNvPicPr>
          <p:nvPr/>
        </p:nvPicPr>
        <p:blipFill>
          <a:blip r:embed="rId3" cstate="print"/>
          <a:srcRect/>
          <a:stretch>
            <a:fillRect/>
          </a:stretch>
        </p:blipFill>
        <p:spPr bwMode="auto">
          <a:xfrm>
            <a:off x="6500826" y="5143512"/>
            <a:ext cx="2276198" cy="1285884"/>
          </a:xfrm>
          <a:prstGeom prst="rect">
            <a:avLst/>
          </a:prstGeom>
          <a:noFill/>
        </p:spPr>
      </p:pic>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9960" y="908720"/>
            <a:ext cx="7268344" cy="5949280"/>
          </a:xfrm>
        </p:spPr>
        <p:txBody>
          <a:bodyPr>
            <a:normAutofit lnSpcReduction="10000"/>
          </a:bodyPr>
          <a:lstStyle/>
          <a:p>
            <a:pPr algn="just"/>
            <a:r>
              <a:rPr lang="es-CR" sz="2400" dirty="0"/>
              <a:t>A partir del presente tema iniciamos el componente de la Inferencia Estadística. </a:t>
            </a:r>
          </a:p>
          <a:p>
            <a:pPr algn="just"/>
            <a:endParaRPr lang="es-CR" sz="2400" dirty="0"/>
          </a:p>
          <a:p>
            <a:pPr algn="just"/>
            <a:r>
              <a:rPr lang="es-CR" sz="2400" dirty="0"/>
              <a:t>La Inferencia Estadística es de suma importancia en el estudio del análisis de la información: siempre vamos a querer inferir cierto tema de una población “X”, o hacer cierta prueba para cierta población.</a:t>
            </a:r>
          </a:p>
          <a:p>
            <a:pPr algn="just"/>
            <a:endParaRPr lang="es-CR" sz="2400" dirty="0"/>
          </a:p>
          <a:p>
            <a:pPr algn="just"/>
            <a:r>
              <a:rPr lang="es-CR" sz="2400" dirty="0"/>
              <a:t>Desde un punto de vista más práctico, la Inferencia Estadística nos permitirá responder ciertas incógnitas que poseemos, sin tener que pasar por el estudio de toda una población.</a:t>
            </a:r>
          </a:p>
          <a:p>
            <a:pPr algn="just"/>
            <a:endParaRPr lang="es-CR" sz="2400" dirty="0"/>
          </a:p>
          <a:p>
            <a:pPr algn="just"/>
            <a:r>
              <a:rPr lang="es-CR" sz="2400" dirty="0"/>
              <a:t>Veremos que todas las técnicas que utilizaremos requieren del uso de las probabilidades, en especial de la suposición de que los datos se distribuyen según una determinada función de probabilidad.</a:t>
            </a:r>
          </a:p>
        </p:txBody>
      </p:sp>
      <p:sp>
        <p:nvSpPr>
          <p:cNvPr id="4" name="Título 1"/>
          <p:cNvSpPr>
            <a:spLocks noGrp="1"/>
          </p:cNvSpPr>
          <p:nvPr>
            <p:ph type="title"/>
          </p:nvPr>
        </p:nvSpPr>
        <p:spPr>
          <a:xfrm>
            <a:off x="251520" y="116632"/>
            <a:ext cx="8712968" cy="648072"/>
          </a:xfrm>
        </p:spPr>
        <p:txBody>
          <a:bodyPr>
            <a:normAutofit fontScale="90000"/>
          </a:bodyPr>
          <a:lstStyle/>
          <a:p>
            <a:pPr algn="ctr"/>
            <a:r>
              <a:rPr lang="es-CR" dirty="0"/>
              <a:t>Preámbulo </a:t>
            </a:r>
          </a:p>
        </p:txBody>
      </p:sp>
      <p:pic>
        <p:nvPicPr>
          <p:cNvPr id="1026"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1694" y="1052736"/>
            <a:ext cx="1402794" cy="1448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probability distribu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199" y="4725144"/>
            <a:ext cx="1433289"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9861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24"/>
            <a:ext cx="8786874" cy="785818"/>
          </a:xfrm>
        </p:spPr>
        <p:txBody>
          <a:bodyPr/>
          <a:lstStyle/>
          <a:p>
            <a:pPr algn="ctr"/>
            <a:r>
              <a:rPr lang="es-CR" dirty="0"/>
              <a:t>Inferencia estadística</a:t>
            </a:r>
          </a:p>
        </p:txBody>
      </p:sp>
      <p:sp>
        <p:nvSpPr>
          <p:cNvPr id="3" name="2 Marcador de contenido"/>
          <p:cNvSpPr>
            <a:spLocks noGrp="1"/>
          </p:cNvSpPr>
          <p:nvPr>
            <p:ph sz="quarter" idx="1"/>
          </p:nvPr>
        </p:nvSpPr>
        <p:spPr>
          <a:xfrm>
            <a:off x="285720" y="1071546"/>
            <a:ext cx="8429684" cy="5572164"/>
          </a:xfrm>
        </p:spPr>
        <p:txBody>
          <a:bodyPr>
            <a:normAutofit lnSpcReduction="10000"/>
          </a:bodyPr>
          <a:lstStyle/>
          <a:p>
            <a:pPr algn="just"/>
            <a:r>
              <a:rPr lang="es-CR" dirty="0"/>
              <a:t>Dentro de la inferencia estadística se distinguen dos tipos de problemas:</a:t>
            </a:r>
          </a:p>
          <a:p>
            <a:pPr algn="just"/>
            <a:endParaRPr lang="es-CR" dirty="0"/>
          </a:p>
          <a:p>
            <a:pPr marL="514350" indent="-514350" algn="just">
              <a:buAutoNum type="arabicPeriod"/>
            </a:pPr>
            <a:r>
              <a:rPr lang="es-CR" dirty="0"/>
              <a:t>Uno en que interesa </a:t>
            </a:r>
            <a:r>
              <a:rPr lang="es-CR" b="1" i="1" dirty="0"/>
              <a:t>estimar (estimación)</a:t>
            </a:r>
            <a:r>
              <a:rPr lang="es-CR" dirty="0"/>
              <a:t> características o propiedades de la población –promedio, variancia- de los elementos de ciertas características.</a:t>
            </a:r>
          </a:p>
          <a:p>
            <a:pPr marL="514350" indent="-514350" algn="just">
              <a:buAutoNum type="arabicPeriod"/>
            </a:pPr>
            <a:r>
              <a:rPr lang="es-CR" dirty="0"/>
              <a:t>El otro es cuando interesa someter a </a:t>
            </a:r>
            <a:r>
              <a:rPr lang="es-CR" b="1" i="1" dirty="0"/>
              <a:t>prueba de hipótesis </a:t>
            </a:r>
            <a:r>
              <a:rPr lang="es-CR" dirty="0"/>
              <a:t>cierta característica de la población.</a:t>
            </a:r>
          </a:p>
          <a:p>
            <a:pPr marL="514350" indent="-514350" algn="just">
              <a:buAutoNum type="arabicPeriod"/>
            </a:pPr>
            <a:endParaRPr lang="es-CR" i="1" dirty="0"/>
          </a:p>
          <a:p>
            <a:pPr marL="514350" indent="-514350" algn="just"/>
            <a:r>
              <a:rPr lang="es-CR" dirty="0"/>
              <a:t>Mientras que en la estimación interesa saber el rango de valores que podría tener cierto parámetro, en la prueba de hipótesis interesa si un determinado parámetro podría tener un cierto valor.</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42844" y="-24"/>
            <a:ext cx="8786874" cy="928694"/>
          </a:xfrm>
        </p:spPr>
        <p:txBody>
          <a:bodyPr/>
          <a:lstStyle/>
          <a:p>
            <a:pPr algn="ctr"/>
            <a:r>
              <a:rPr lang="es-CR" dirty="0"/>
              <a:t>Inferencia estadística</a:t>
            </a:r>
          </a:p>
        </p:txBody>
      </p:sp>
      <p:sp>
        <p:nvSpPr>
          <p:cNvPr id="6" name="5 Elipse"/>
          <p:cNvSpPr/>
          <p:nvPr/>
        </p:nvSpPr>
        <p:spPr>
          <a:xfrm>
            <a:off x="3000364" y="1000108"/>
            <a:ext cx="2714644" cy="23574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600" dirty="0"/>
              <a:t>Inferencia Estadística</a:t>
            </a:r>
          </a:p>
        </p:txBody>
      </p:sp>
      <p:cxnSp>
        <p:nvCxnSpPr>
          <p:cNvPr id="8" name="7 Conector recto de flecha"/>
          <p:cNvCxnSpPr/>
          <p:nvPr/>
        </p:nvCxnSpPr>
        <p:spPr>
          <a:xfrm rot="10800000" flipV="1">
            <a:off x="1357290" y="2643182"/>
            <a:ext cx="1500198"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a:off x="5857884" y="2571744"/>
            <a:ext cx="1285884"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10 Rectángulo redondeado"/>
          <p:cNvSpPr/>
          <p:nvPr/>
        </p:nvSpPr>
        <p:spPr>
          <a:xfrm>
            <a:off x="285720" y="3786190"/>
            <a:ext cx="3071834" cy="114300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R" sz="3600" dirty="0"/>
              <a:t>Estimación</a:t>
            </a:r>
          </a:p>
        </p:txBody>
      </p:sp>
      <p:sp>
        <p:nvSpPr>
          <p:cNvPr id="12" name="11 Rectángulo redondeado"/>
          <p:cNvSpPr/>
          <p:nvPr/>
        </p:nvSpPr>
        <p:spPr>
          <a:xfrm>
            <a:off x="5643570" y="3786190"/>
            <a:ext cx="3071834" cy="114300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R" sz="3600" dirty="0"/>
              <a:t>Prueba de Hipótesis</a:t>
            </a:r>
          </a:p>
        </p:txBody>
      </p:sp>
      <p:cxnSp>
        <p:nvCxnSpPr>
          <p:cNvPr id="14" name="13 Conector recto de flecha"/>
          <p:cNvCxnSpPr/>
          <p:nvPr/>
        </p:nvCxnSpPr>
        <p:spPr>
          <a:xfrm rot="10800000" flipV="1">
            <a:off x="642910" y="5072074"/>
            <a:ext cx="642942"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rot="16200000" flipH="1">
            <a:off x="2250265" y="5107793"/>
            <a:ext cx="571504"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0" y="5786454"/>
            <a:ext cx="1857356" cy="8572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R" sz="3600" dirty="0"/>
              <a:t>Puntual</a:t>
            </a:r>
          </a:p>
        </p:txBody>
      </p:sp>
      <p:sp>
        <p:nvSpPr>
          <p:cNvPr id="18" name="17 Rectángulo"/>
          <p:cNvSpPr/>
          <p:nvPr/>
        </p:nvSpPr>
        <p:spPr>
          <a:xfrm>
            <a:off x="2285984" y="5786454"/>
            <a:ext cx="1857356" cy="8572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R" sz="3200" dirty="0"/>
              <a:t>Por Intervalo</a:t>
            </a:r>
          </a:p>
        </p:txBody>
      </p:sp>
    </p:spTree>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643998" cy="857232"/>
          </a:xfrm>
        </p:spPr>
        <p:txBody>
          <a:bodyPr/>
          <a:lstStyle/>
          <a:p>
            <a:pPr algn="ctr"/>
            <a:r>
              <a:rPr lang="es-CR" dirty="0"/>
              <a:t>Parámetros y Estimadores</a:t>
            </a:r>
          </a:p>
        </p:txBody>
      </p:sp>
      <p:sp>
        <p:nvSpPr>
          <p:cNvPr id="3" name="2 Marcador de contenido"/>
          <p:cNvSpPr>
            <a:spLocks noGrp="1"/>
          </p:cNvSpPr>
          <p:nvPr>
            <p:ph sz="quarter" idx="1"/>
          </p:nvPr>
        </p:nvSpPr>
        <p:spPr>
          <a:xfrm>
            <a:off x="285720" y="1142984"/>
            <a:ext cx="8501122" cy="5286412"/>
          </a:xfrm>
        </p:spPr>
        <p:txBody>
          <a:bodyPr/>
          <a:lstStyle/>
          <a:p>
            <a:pPr algn="just"/>
            <a:r>
              <a:rPr lang="es-CR" dirty="0"/>
              <a:t>Las medidas que representan características o propiedades de la población, y que fueron obtenidas para toda la población, se denominan “valores poblacionales”   o “Parámetros”. Algunos  a citar son:</a:t>
            </a:r>
          </a:p>
        </p:txBody>
      </p:sp>
      <p:graphicFrame>
        <p:nvGraphicFramePr>
          <p:cNvPr id="4" name="3 Tabla"/>
          <p:cNvGraphicFramePr>
            <a:graphicFrameLocks noGrp="1"/>
          </p:cNvGraphicFramePr>
          <p:nvPr/>
        </p:nvGraphicFramePr>
        <p:xfrm>
          <a:off x="785786" y="2928934"/>
          <a:ext cx="7000924" cy="3568204"/>
        </p:xfrm>
        <a:graphic>
          <a:graphicData uri="http://schemas.openxmlformats.org/drawingml/2006/table">
            <a:tbl>
              <a:tblPr firstRow="1" bandRow="1">
                <a:tableStyleId>{5C22544A-7EE6-4342-B048-85BDC9FD1C3A}</a:tableStyleId>
              </a:tblPr>
              <a:tblGrid>
                <a:gridCol w="3500462">
                  <a:extLst>
                    <a:ext uri="{9D8B030D-6E8A-4147-A177-3AD203B41FA5}">
                      <a16:colId xmlns:a16="http://schemas.microsoft.com/office/drawing/2014/main" val="20000"/>
                    </a:ext>
                  </a:extLst>
                </a:gridCol>
                <a:gridCol w="3500462">
                  <a:extLst>
                    <a:ext uri="{9D8B030D-6E8A-4147-A177-3AD203B41FA5}">
                      <a16:colId xmlns:a16="http://schemas.microsoft.com/office/drawing/2014/main" val="20001"/>
                    </a:ext>
                  </a:extLst>
                </a:gridCol>
              </a:tblGrid>
              <a:tr h="459244">
                <a:tc>
                  <a:txBody>
                    <a:bodyPr/>
                    <a:lstStyle/>
                    <a:p>
                      <a:pPr algn="ctr"/>
                      <a:r>
                        <a:rPr lang="es-CR" dirty="0"/>
                        <a:t>Parámetro</a:t>
                      </a:r>
                    </a:p>
                  </a:txBody>
                  <a:tcPr/>
                </a:tc>
                <a:tc>
                  <a:txBody>
                    <a:bodyPr/>
                    <a:lstStyle/>
                    <a:p>
                      <a:pPr algn="ctr"/>
                      <a:r>
                        <a:rPr lang="es-CR" dirty="0"/>
                        <a:t>Definición</a:t>
                      </a:r>
                    </a:p>
                  </a:txBody>
                  <a:tcPr/>
                </a:tc>
                <a:extLst>
                  <a:ext uri="{0D108BD9-81ED-4DB2-BD59-A6C34878D82A}">
                    <a16:rowId xmlns:a16="http://schemas.microsoft.com/office/drawing/2014/main" val="10000"/>
                  </a:ext>
                </a:extLst>
              </a:tr>
              <a:tr h="459244">
                <a:tc>
                  <a:txBody>
                    <a:bodyPr/>
                    <a:lstStyle/>
                    <a:p>
                      <a:pPr algn="ctr"/>
                      <a:r>
                        <a:rPr kumimoji="0" lang="es-CR" sz="2800" kern="1200" dirty="0">
                          <a:solidFill>
                            <a:schemeClr val="dk1"/>
                          </a:solidFill>
                          <a:latin typeface="+mn-lt"/>
                          <a:ea typeface="+mn-ea"/>
                          <a:cs typeface="+mn-cs"/>
                        </a:rPr>
                        <a:t>µ</a:t>
                      </a:r>
                      <a:endParaRPr lang="es-CR" sz="2800" dirty="0"/>
                    </a:p>
                  </a:txBody>
                  <a:tcPr/>
                </a:tc>
                <a:tc>
                  <a:txBody>
                    <a:bodyPr/>
                    <a:lstStyle/>
                    <a:p>
                      <a:pPr algn="ctr"/>
                      <a:r>
                        <a:rPr lang="es-CR" dirty="0"/>
                        <a:t>Promedio de la población</a:t>
                      </a:r>
                    </a:p>
                  </a:txBody>
                  <a:tcPr/>
                </a:tc>
                <a:extLst>
                  <a:ext uri="{0D108BD9-81ED-4DB2-BD59-A6C34878D82A}">
                    <a16:rowId xmlns:a16="http://schemas.microsoft.com/office/drawing/2014/main" val="10001"/>
                  </a:ext>
                </a:extLst>
              </a:tr>
              <a:tr h="459244">
                <a:tc>
                  <a:txBody>
                    <a:bodyPr/>
                    <a:lstStyle/>
                    <a:p>
                      <a:pPr algn="ctr"/>
                      <a:r>
                        <a:rPr kumimoji="0" lang="es-CR" sz="2800" kern="1200" dirty="0">
                          <a:solidFill>
                            <a:schemeClr val="dk1"/>
                          </a:solidFill>
                          <a:latin typeface="+mn-lt"/>
                          <a:ea typeface="+mn-ea"/>
                          <a:cs typeface="+mn-cs"/>
                        </a:rPr>
                        <a:t>σ</a:t>
                      </a:r>
                      <a:r>
                        <a:rPr kumimoji="0" lang="es-CR" sz="2800" kern="1200" baseline="30000" dirty="0">
                          <a:solidFill>
                            <a:schemeClr val="dk1"/>
                          </a:solidFill>
                          <a:latin typeface="+mn-lt"/>
                          <a:ea typeface="+mn-ea"/>
                          <a:cs typeface="+mn-cs"/>
                        </a:rPr>
                        <a:t>2</a:t>
                      </a:r>
                      <a:endParaRPr lang="es-CR" sz="2800" dirty="0"/>
                    </a:p>
                  </a:txBody>
                  <a:tcPr/>
                </a:tc>
                <a:tc>
                  <a:txBody>
                    <a:bodyPr/>
                    <a:lstStyle/>
                    <a:p>
                      <a:pPr algn="ctr"/>
                      <a:r>
                        <a:rPr lang="es-CR" dirty="0"/>
                        <a:t>Variancia de la población</a:t>
                      </a:r>
                    </a:p>
                  </a:txBody>
                  <a:tcPr/>
                </a:tc>
                <a:extLst>
                  <a:ext uri="{0D108BD9-81ED-4DB2-BD59-A6C34878D82A}">
                    <a16:rowId xmlns:a16="http://schemas.microsoft.com/office/drawing/2014/main" val="10002"/>
                  </a:ext>
                </a:extLst>
              </a:tr>
              <a:tr h="459244">
                <a:tc>
                  <a:txBody>
                    <a:bodyPr/>
                    <a:lstStyle/>
                    <a:p>
                      <a:pPr algn="ctr"/>
                      <a:r>
                        <a:rPr kumimoji="0" lang="es-CR" sz="2800" kern="1200" dirty="0">
                          <a:solidFill>
                            <a:schemeClr val="dk1"/>
                          </a:solidFill>
                          <a:latin typeface="+mn-lt"/>
                          <a:ea typeface="+mn-ea"/>
                          <a:cs typeface="+mn-cs"/>
                        </a:rPr>
                        <a:t>σ</a:t>
                      </a:r>
                      <a:endParaRPr lang="es-CR" sz="2800" dirty="0"/>
                    </a:p>
                  </a:txBody>
                  <a:tcPr/>
                </a:tc>
                <a:tc>
                  <a:txBody>
                    <a:bodyPr/>
                    <a:lstStyle/>
                    <a:p>
                      <a:pPr algn="ctr"/>
                      <a:r>
                        <a:rPr lang="es-CR" dirty="0"/>
                        <a:t>Desviación</a:t>
                      </a:r>
                      <a:r>
                        <a:rPr lang="es-CR" baseline="0" dirty="0"/>
                        <a:t> estándar de la población</a:t>
                      </a:r>
                      <a:endParaRPr lang="es-CR" dirty="0"/>
                    </a:p>
                  </a:txBody>
                  <a:tcPr/>
                </a:tc>
                <a:extLst>
                  <a:ext uri="{0D108BD9-81ED-4DB2-BD59-A6C34878D82A}">
                    <a16:rowId xmlns:a16="http://schemas.microsoft.com/office/drawing/2014/main" val="10003"/>
                  </a:ext>
                </a:extLst>
              </a:tr>
              <a:tr h="459244">
                <a:tc>
                  <a:txBody>
                    <a:bodyPr/>
                    <a:lstStyle/>
                    <a:p>
                      <a:pPr algn="ctr"/>
                      <a:r>
                        <a:rPr lang="es-CR" sz="2800" dirty="0"/>
                        <a:t>Me</a:t>
                      </a:r>
                    </a:p>
                  </a:txBody>
                  <a:tcPr/>
                </a:tc>
                <a:tc>
                  <a:txBody>
                    <a:bodyPr/>
                    <a:lstStyle/>
                    <a:p>
                      <a:pPr algn="ctr"/>
                      <a:r>
                        <a:rPr lang="es-CR" dirty="0"/>
                        <a:t>Mediana de la población</a:t>
                      </a:r>
                    </a:p>
                  </a:txBody>
                  <a:tcPr/>
                </a:tc>
                <a:extLst>
                  <a:ext uri="{0D108BD9-81ED-4DB2-BD59-A6C34878D82A}">
                    <a16:rowId xmlns:a16="http://schemas.microsoft.com/office/drawing/2014/main" val="10004"/>
                  </a:ext>
                </a:extLst>
              </a:tr>
              <a:tr h="459244">
                <a:tc>
                  <a:txBody>
                    <a:bodyPr/>
                    <a:lstStyle/>
                    <a:p>
                      <a:pPr algn="ctr"/>
                      <a:r>
                        <a:rPr lang="es-CR" sz="2800" dirty="0"/>
                        <a:t>P</a:t>
                      </a:r>
                    </a:p>
                  </a:txBody>
                  <a:tcPr/>
                </a:tc>
                <a:tc>
                  <a:txBody>
                    <a:bodyPr/>
                    <a:lstStyle/>
                    <a:p>
                      <a:pPr algn="ctr"/>
                      <a:r>
                        <a:rPr lang="es-CR" dirty="0"/>
                        <a:t>Proporción</a:t>
                      </a:r>
                      <a:r>
                        <a:rPr lang="es-CR" baseline="0" dirty="0"/>
                        <a:t> de la población</a:t>
                      </a:r>
                      <a:endParaRPr lang="es-CR" dirty="0"/>
                    </a:p>
                  </a:txBody>
                  <a:tcPr/>
                </a:tc>
                <a:extLst>
                  <a:ext uri="{0D108BD9-81ED-4DB2-BD59-A6C34878D82A}">
                    <a16:rowId xmlns:a16="http://schemas.microsoft.com/office/drawing/2014/main" val="10005"/>
                  </a:ext>
                </a:extLst>
              </a:tr>
              <a:tr h="459244">
                <a:tc>
                  <a:txBody>
                    <a:bodyPr/>
                    <a:lstStyle/>
                    <a:p>
                      <a:pPr algn="ctr"/>
                      <a:r>
                        <a:rPr kumimoji="0" lang="es-CR" sz="2800" kern="1200" dirty="0">
                          <a:solidFill>
                            <a:schemeClr val="dk1"/>
                          </a:solidFill>
                          <a:latin typeface="+mn-lt"/>
                          <a:ea typeface="+mn-ea"/>
                          <a:cs typeface="+mn-cs"/>
                        </a:rPr>
                        <a:t>ρ</a:t>
                      </a:r>
                      <a:endParaRPr lang="es-CR" sz="2800" dirty="0"/>
                    </a:p>
                  </a:txBody>
                  <a:tcPr/>
                </a:tc>
                <a:tc>
                  <a:txBody>
                    <a:bodyPr/>
                    <a:lstStyle/>
                    <a:p>
                      <a:pPr algn="ctr"/>
                      <a:r>
                        <a:rPr lang="es-CR" dirty="0"/>
                        <a:t>Coeficiente de población</a:t>
                      </a:r>
                      <a:r>
                        <a:rPr lang="es-CR" baseline="0" dirty="0"/>
                        <a:t> </a:t>
                      </a:r>
                      <a:endParaRPr lang="es-CR" dirty="0"/>
                    </a:p>
                  </a:txBody>
                  <a:tcPr/>
                </a:tc>
                <a:extLst>
                  <a:ext uri="{0D108BD9-81ED-4DB2-BD59-A6C34878D82A}">
                    <a16:rowId xmlns:a16="http://schemas.microsoft.com/office/drawing/2014/main" val="10006"/>
                  </a:ext>
                </a:extLst>
              </a:tr>
            </a:tbl>
          </a:graphicData>
        </a:graphic>
      </p:graphicFrame>
    </p:spTree>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124744"/>
            <a:ext cx="8750206" cy="5500726"/>
          </a:xfrm>
        </p:spPr>
        <p:txBody>
          <a:bodyPr>
            <a:normAutofit/>
          </a:bodyPr>
          <a:lstStyle/>
          <a:p>
            <a:pPr algn="just"/>
            <a:r>
              <a:rPr lang="es-CR" dirty="0"/>
              <a:t>Generalmente, los valores poblacionales no son conocidos y una de las tareas básicas de la inferencia estadística es su </a:t>
            </a:r>
            <a:r>
              <a:rPr lang="es-CR" b="1" i="1" dirty="0"/>
              <a:t>estimación</a:t>
            </a:r>
            <a:r>
              <a:rPr lang="es-CR" dirty="0"/>
              <a:t>.</a:t>
            </a:r>
          </a:p>
          <a:p>
            <a:pPr algn="just"/>
            <a:endParaRPr lang="es-CR" b="1" i="1" dirty="0"/>
          </a:p>
          <a:p>
            <a:pPr algn="just"/>
            <a:r>
              <a:rPr lang="es-CR" dirty="0"/>
              <a:t>La estimación es el cálculo a partir de los datos de la muestra, de un valor numérico que será considerado, para efectos prácticos, como el valor de la población.</a:t>
            </a:r>
          </a:p>
          <a:p>
            <a:pPr algn="just"/>
            <a:endParaRPr lang="es-CR" dirty="0"/>
          </a:p>
          <a:p>
            <a:pPr algn="just"/>
            <a:r>
              <a:rPr lang="es-CR" dirty="0"/>
              <a:t> Entonces, </a:t>
            </a:r>
            <a:r>
              <a:rPr lang="es-CR" b="1" i="1" dirty="0"/>
              <a:t>un estimador </a:t>
            </a:r>
            <a:r>
              <a:rPr lang="es-CR" dirty="0"/>
              <a:t>es una función de los valores de la muestra que se utiliza para aproximar o estimar el valor poblacional.</a:t>
            </a:r>
          </a:p>
          <a:p>
            <a:pPr algn="just"/>
            <a:endParaRPr lang="es-CR" dirty="0"/>
          </a:p>
          <a:p>
            <a:pPr algn="just"/>
            <a:r>
              <a:rPr lang="es-CR" dirty="0"/>
              <a:t>La </a:t>
            </a:r>
            <a:r>
              <a:rPr lang="es-CR" b="1" i="1" dirty="0"/>
              <a:t>estimación </a:t>
            </a:r>
            <a:r>
              <a:rPr lang="es-CR" dirty="0"/>
              <a:t>es el valor numérico producido por una muestra específica (es el proceso de cálculo con un respectivo valor).</a:t>
            </a:r>
            <a:endParaRPr lang="es-CR" b="1" i="1" dirty="0"/>
          </a:p>
        </p:txBody>
      </p:sp>
      <p:sp>
        <p:nvSpPr>
          <p:cNvPr id="4" name="1 Título"/>
          <p:cNvSpPr>
            <a:spLocks noGrp="1"/>
          </p:cNvSpPr>
          <p:nvPr>
            <p:ph type="title"/>
          </p:nvPr>
        </p:nvSpPr>
        <p:spPr>
          <a:xfrm>
            <a:off x="285720" y="0"/>
            <a:ext cx="8643998" cy="857232"/>
          </a:xfrm>
        </p:spPr>
        <p:txBody>
          <a:bodyPr/>
          <a:lstStyle/>
          <a:p>
            <a:pPr algn="ctr"/>
            <a:r>
              <a:rPr lang="es-CR" dirty="0"/>
              <a:t>Parámetros y Estimadores</a:t>
            </a:r>
          </a:p>
        </p:txBody>
      </p:sp>
    </p:spTree>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928670"/>
            <a:ext cx="7772400" cy="4572000"/>
          </a:xfrm>
        </p:spPr>
        <p:txBody>
          <a:bodyPr/>
          <a:lstStyle/>
          <a:p>
            <a:r>
              <a:rPr lang="es-CR" dirty="0"/>
              <a:t>Resumiendo: </a:t>
            </a:r>
          </a:p>
        </p:txBody>
      </p:sp>
      <p:sp>
        <p:nvSpPr>
          <p:cNvPr id="4" name="1 Título"/>
          <p:cNvSpPr>
            <a:spLocks noGrp="1"/>
          </p:cNvSpPr>
          <p:nvPr>
            <p:ph type="title"/>
          </p:nvPr>
        </p:nvSpPr>
        <p:spPr>
          <a:xfrm>
            <a:off x="285720" y="0"/>
            <a:ext cx="8643998" cy="857232"/>
          </a:xfrm>
        </p:spPr>
        <p:txBody>
          <a:bodyPr/>
          <a:lstStyle/>
          <a:p>
            <a:pPr algn="ctr"/>
            <a:r>
              <a:rPr lang="es-CR" dirty="0"/>
              <a:t>Parámetros y Estimadores</a:t>
            </a:r>
          </a:p>
        </p:txBody>
      </p:sp>
      <p:sp>
        <p:nvSpPr>
          <p:cNvPr id="5" name="4 Elipse"/>
          <p:cNvSpPr/>
          <p:nvPr/>
        </p:nvSpPr>
        <p:spPr>
          <a:xfrm>
            <a:off x="428596" y="2071678"/>
            <a:ext cx="3000396" cy="27860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_tradnl" dirty="0"/>
              <a:t>N=Población</a:t>
            </a:r>
            <a:br>
              <a:rPr lang="es-ES_tradnl" dirty="0"/>
            </a:br>
            <a:endParaRPr lang="es-CR" dirty="0"/>
          </a:p>
        </p:txBody>
      </p:sp>
      <p:sp>
        <p:nvSpPr>
          <p:cNvPr id="6" name="5 Elipse"/>
          <p:cNvSpPr/>
          <p:nvPr/>
        </p:nvSpPr>
        <p:spPr>
          <a:xfrm>
            <a:off x="6500826" y="3071810"/>
            <a:ext cx="1785950" cy="121444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br>
              <a:rPr lang="es-ES_tradnl" dirty="0"/>
            </a:br>
            <a:br>
              <a:rPr lang="es-ES_tradnl" dirty="0"/>
            </a:br>
            <a:endParaRPr lang="es-CR" dirty="0"/>
          </a:p>
        </p:txBody>
      </p:sp>
      <p:sp>
        <p:nvSpPr>
          <p:cNvPr id="8" name="7 Rectángulo"/>
          <p:cNvSpPr/>
          <p:nvPr/>
        </p:nvSpPr>
        <p:spPr>
          <a:xfrm>
            <a:off x="214282" y="1428736"/>
            <a:ext cx="4000528"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Datos  obtenidos para toda la población</a:t>
            </a:r>
          </a:p>
        </p:txBody>
      </p:sp>
      <p:sp>
        <p:nvSpPr>
          <p:cNvPr id="9" name="8 Rectángulo"/>
          <p:cNvSpPr/>
          <p:nvPr/>
        </p:nvSpPr>
        <p:spPr>
          <a:xfrm>
            <a:off x="5000628" y="1428736"/>
            <a:ext cx="4000528"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Datos obtenidos para una muestra</a:t>
            </a:r>
          </a:p>
        </p:txBody>
      </p:sp>
      <p:cxnSp>
        <p:nvCxnSpPr>
          <p:cNvPr id="11" name="10 Conector recto de flecha"/>
          <p:cNvCxnSpPr/>
          <p:nvPr/>
        </p:nvCxnSpPr>
        <p:spPr>
          <a:xfrm rot="5400000">
            <a:off x="1250133" y="4893479"/>
            <a:ext cx="150019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rot="5400000">
            <a:off x="6607983" y="4822041"/>
            <a:ext cx="150019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Rectángulo"/>
          <p:cNvSpPr/>
          <p:nvPr/>
        </p:nvSpPr>
        <p:spPr>
          <a:xfrm>
            <a:off x="214282" y="5715016"/>
            <a:ext cx="3571900"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3600" dirty="0"/>
              <a:t>Parámetros</a:t>
            </a:r>
          </a:p>
        </p:txBody>
      </p:sp>
      <p:sp>
        <p:nvSpPr>
          <p:cNvPr id="19" name="18 Rectángulo"/>
          <p:cNvSpPr/>
          <p:nvPr/>
        </p:nvSpPr>
        <p:spPr>
          <a:xfrm>
            <a:off x="5357818" y="5715016"/>
            <a:ext cx="3571900"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3600" dirty="0"/>
              <a:t>Estimadores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to="" calcmode="lin" valueType="num">
                                      <p:cBhvr>
                                        <p:cTn id="10" dur="1" fill="hold"/>
                                        <p:tgtEl>
                                          <p:spTgt spid="9"/>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to="" calcmode="lin" valueType="num">
                                      <p:cBhvr>
                                        <p:cTn id="15" dur="1" fill="hold"/>
                                        <p:tgtEl>
                                          <p:spTgt spid="5"/>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to="" calcmode="lin" valueType="num">
                                      <p:cBhvr>
                                        <p:cTn id="18" dur="1" fill="hold"/>
                                        <p:tgtEl>
                                          <p:spTgt spid="6"/>
                                        </p:tgtEl>
                                        <p:attrNameLst>
                                          <p:attrName/>
                                        </p:attrNameLst>
                                      </p:cBhvr>
                                    </p:anim>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to="" calcmode="lin" valueType="num">
                                      <p:cBhvr>
                                        <p:cTn id="23" dur="1" fill="hold"/>
                                        <p:tgtEl>
                                          <p:spTgt spid="11"/>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to="" calcmode="lin" valueType="num">
                                      <p:cBhvr>
                                        <p:cTn id="26" dur="1" fill="hold"/>
                                        <p:tgtEl>
                                          <p:spTgt spid="12"/>
                                        </p:tgtEl>
                                        <p:attrNameLst>
                                          <p:attrName/>
                                        </p:attrNameLst>
                                      </p:cBhvr>
                                    </p:anim>
                                  </p:childTnLst>
                                </p:cTn>
                              </p:par>
                              <p:par>
                                <p:cTn id="27" presetID="24"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to="" calcmode="lin" valueType="num">
                                      <p:cBhvr>
                                        <p:cTn id="29" dur="1" fill="hold"/>
                                        <p:tgtEl>
                                          <p:spTgt spid="19"/>
                                        </p:tgtEl>
                                        <p:attrNameLst>
                                          <p:attrName/>
                                        </p:attrNameLst>
                                      </p:cBhvr>
                                    </p:anim>
                                  </p:childTnLst>
                                </p:cTn>
                              </p:par>
                              <p:par>
                                <p:cTn id="30" presetID="24"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to="" calcmode="lin" valueType="num">
                                      <p:cBhvr>
                                        <p:cTn id="32" dur="1" fill="hold"/>
                                        <p:tgtEl>
                                          <p:spTgt spid="1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28596" y="1000108"/>
            <a:ext cx="7772400" cy="4572000"/>
          </a:xfrm>
        </p:spPr>
        <p:txBody>
          <a:bodyPr/>
          <a:lstStyle/>
          <a:p>
            <a:r>
              <a:rPr lang="es-CR" dirty="0"/>
              <a:t>Los estimadores más famosos son los del promedio (x barra), la variancia (S</a:t>
            </a:r>
            <a:r>
              <a:rPr lang="es-CR" baseline="30000" dirty="0"/>
              <a:t>2</a:t>
            </a:r>
            <a:r>
              <a:rPr lang="es-CR" dirty="0"/>
              <a:t>) y el de la desviación estándar (S).  A continuación se presentan algunos parámetros y estimadores</a:t>
            </a:r>
          </a:p>
        </p:txBody>
      </p:sp>
      <p:sp>
        <p:nvSpPr>
          <p:cNvPr id="4" name="1 Título"/>
          <p:cNvSpPr>
            <a:spLocks noGrp="1"/>
          </p:cNvSpPr>
          <p:nvPr>
            <p:ph type="title"/>
          </p:nvPr>
        </p:nvSpPr>
        <p:spPr>
          <a:xfrm>
            <a:off x="285720" y="0"/>
            <a:ext cx="8643998" cy="857232"/>
          </a:xfrm>
        </p:spPr>
        <p:txBody>
          <a:bodyPr/>
          <a:lstStyle/>
          <a:p>
            <a:pPr algn="ctr"/>
            <a:r>
              <a:rPr lang="es-CR" dirty="0"/>
              <a:t>Parámetros y Estimadores</a:t>
            </a:r>
          </a:p>
        </p:txBody>
      </p:sp>
      <p:pic>
        <p:nvPicPr>
          <p:cNvPr id="5121" name="Picture 1"/>
          <p:cNvPicPr>
            <a:picLocks noChangeAspect="1" noChangeArrowheads="1"/>
          </p:cNvPicPr>
          <p:nvPr/>
        </p:nvPicPr>
        <p:blipFill>
          <a:blip r:embed="rId2" cstate="print"/>
          <a:srcRect/>
          <a:stretch>
            <a:fillRect/>
          </a:stretch>
        </p:blipFill>
        <p:spPr bwMode="auto">
          <a:xfrm>
            <a:off x="500034" y="2714620"/>
            <a:ext cx="7929618" cy="3946941"/>
          </a:xfrm>
          <a:prstGeom prst="rect">
            <a:avLst/>
          </a:prstGeom>
          <a:noFill/>
          <a:ln w="9525">
            <a:noFill/>
            <a:miter lim="800000"/>
            <a:headEnd/>
            <a:tailEnd/>
          </a:ln>
        </p:spPr>
      </p:pic>
    </p:spTree>
  </p:cSld>
  <p:clrMapOvr>
    <a:masterClrMapping/>
  </p:clrMapOvr>
  <p:transition>
    <p:wipe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357158" y="1142984"/>
                <a:ext cx="7772400" cy="4572000"/>
              </a:xfrm>
            </p:spPr>
            <p:txBody>
              <a:bodyPr/>
              <a:lstStyle/>
              <a:p>
                <a:r>
                  <a:rPr lang="es-CR" dirty="0"/>
                  <a:t>Para estimar el valor del promedio de cierta población (</a:t>
                </a:r>
                <a:r>
                  <a:rPr lang="es-CR" sz="2800" dirty="0"/>
                  <a:t>µ) </a:t>
                </a:r>
                <a:r>
                  <a:rPr lang="es-CR" dirty="0"/>
                  <a:t>se podría</a:t>
                </a:r>
                <a:r>
                  <a:rPr lang="es-CR" sz="2800" dirty="0"/>
                  <a:t> utilizar el estimador </a:t>
                </a:r>
                <a14:m>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a14:m>
                <a:r>
                  <a:rPr lang="es-CR" sz="2800" dirty="0"/>
                  <a:t>. Esto sería una estimación puntual de µ.</a:t>
                </a:r>
              </a:p>
              <a:p>
                <a:endParaRPr lang="es-CR" sz="2800" dirty="0"/>
              </a:p>
              <a:p>
                <a:r>
                  <a:rPr lang="es-CR" sz="2800" dirty="0"/>
                  <a:t>Ejemplo: se quiere estimar el promedio de edad de todos las personas de la Universidad Z (µ). Se selecciona una única muestra para estimar el promedio (</a:t>
                </a:r>
                <a14:m>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a14:m>
                <a:r>
                  <a:rPr lang="es-CR" sz="2800" dirty="0"/>
                  <a:t>), y el resultado fue de 25.7 años.</a:t>
                </a: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357158" y="1142984"/>
                <a:ext cx="7772400" cy="4572000"/>
              </a:xfrm>
              <a:blipFill>
                <a:blip r:embed="rId2"/>
                <a:stretch>
                  <a:fillRect l="-941" t="-1333" r="-2353"/>
                </a:stretch>
              </a:blipFill>
            </p:spPr>
            <p:txBody>
              <a:bodyPr/>
              <a:lstStyle/>
              <a:p>
                <a:r>
                  <a:rPr lang="es-CR">
                    <a:noFill/>
                  </a:rPr>
                  <a:t> </a:t>
                </a:r>
              </a:p>
            </p:txBody>
          </p:sp>
        </mc:Fallback>
      </mc:AlternateContent>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410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4101" name="Rectangle 5"/>
          <p:cNvSpPr>
            <a:spLocks noChangeArrowheads="1"/>
          </p:cNvSpPr>
          <p:nvPr/>
        </p:nvSpPr>
        <p:spPr bwMode="auto">
          <a:xfrm>
            <a:off x="0" y="695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R" sz="1800" b="0" i="0" u="none" strike="noStrike" cap="none" normalizeH="0" baseline="0">
              <a:ln>
                <a:noFill/>
              </a:ln>
              <a:solidFill>
                <a:schemeClr val="tx1"/>
              </a:solidFill>
              <a:effectLst/>
              <a:latin typeface="Arial" pitchFamily="34" charset="0"/>
              <a:cs typeface="Arial" pitchFamily="34" charset="0"/>
            </a:endParaRPr>
          </a:p>
        </p:txBody>
      </p:sp>
      <p:cxnSp>
        <p:nvCxnSpPr>
          <p:cNvPr id="12" name="11 Conector recto de flecha"/>
          <p:cNvCxnSpPr/>
          <p:nvPr/>
        </p:nvCxnSpPr>
        <p:spPr>
          <a:xfrm>
            <a:off x="3428992" y="5072074"/>
            <a:ext cx="242889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3428992" y="6286520"/>
            <a:ext cx="242889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a:off x="2843808" y="5568815"/>
            <a:ext cx="0" cy="3084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rot="5400000">
            <a:off x="6407464" y="5691504"/>
            <a:ext cx="3311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6072198" y="6000768"/>
            <a:ext cx="1000132"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3200" dirty="0"/>
              <a:t>25.7</a:t>
            </a:r>
          </a:p>
        </p:txBody>
      </p:sp>
      <p:sp>
        <p:nvSpPr>
          <p:cNvPr id="18" name="17 Rectángulo"/>
          <p:cNvSpPr/>
          <p:nvPr/>
        </p:nvSpPr>
        <p:spPr>
          <a:xfrm>
            <a:off x="6072198" y="4714884"/>
            <a:ext cx="1000132"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3600" dirty="0"/>
              <a:t>?????</a:t>
            </a:r>
          </a:p>
        </p:txBody>
      </p:sp>
      <mc:AlternateContent xmlns:mc="http://schemas.openxmlformats.org/markup-compatibility/2006" xmlns:a14="http://schemas.microsoft.com/office/drawing/2010/main">
        <mc:Choice Requires="a14">
          <p:sp>
            <p:nvSpPr>
              <p:cNvPr id="5" name="Rectángulo 4"/>
              <p:cNvSpPr/>
              <p:nvPr/>
            </p:nvSpPr>
            <p:spPr>
              <a:xfrm>
                <a:off x="2549280" y="6000736"/>
                <a:ext cx="61641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m:oMathPara>
                </a14:m>
                <a:endParaRPr lang="es-CR" sz="2400" dirty="0"/>
              </a:p>
            </p:txBody>
          </p:sp>
        </mc:Choice>
        <mc:Fallback xmlns="">
          <p:sp>
            <p:nvSpPr>
              <p:cNvPr id="5" name="Rectángulo 4"/>
              <p:cNvSpPr>
                <a:spLocks noRot="1" noChangeAspect="1" noMove="1" noResize="1" noEditPoints="1" noAdjustHandles="1" noChangeArrowheads="1" noChangeShapeType="1" noTextEdit="1"/>
              </p:cNvSpPr>
              <p:nvPr/>
            </p:nvSpPr>
            <p:spPr>
              <a:xfrm>
                <a:off x="2549280" y="6000736"/>
                <a:ext cx="616415" cy="523220"/>
              </a:xfrm>
              <a:prstGeom prst="rect">
                <a:avLst/>
              </a:prstGeom>
              <a:blipFill>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2567249" y="4805347"/>
                <a:ext cx="61641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sz="2800" i="1" smtClean="0">
                          <a:latin typeface="Cambria Math" panose="02040503050406030204" pitchFamily="18" charset="0"/>
                        </a:rPr>
                        <m:t>µ</m:t>
                      </m:r>
                    </m:oMath>
                  </m:oMathPara>
                </a14:m>
                <a:endParaRPr lang="es-CR" sz="2400" dirty="0"/>
              </a:p>
            </p:txBody>
          </p:sp>
        </mc:Choice>
        <mc:Fallback xmlns="">
          <p:sp>
            <p:nvSpPr>
              <p:cNvPr id="19" name="Rectángulo 18"/>
              <p:cNvSpPr>
                <a:spLocks noRot="1" noChangeAspect="1" noMove="1" noResize="1" noEditPoints="1" noAdjustHandles="1" noChangeArrowheads="1" noChangeShapeType="1" noTextEdit="1"/>
              </p:cNvSpPr>
              <p:nvPr/>
            </p:nvSpPr>
            <p:spPr>
              <a:xfrm>
                <a:off x="2567249" y="4805347"/>
                <a:ext cx="616415" cy="523220"/>
              </a:xfrm>
              <a:prstGeom prst="rect">
                <a:avLst/>
              </a:prstGeom>
              <a:blipFill>
                <a:blip r:embed="rId4"/>
                <a:stretch>
                  <a:fillRect/>
                </a:stretch>
              </a:blipFill>
            </p:spPr>
            <p:txBody>
              <a:bodyPr/>
              <a:lstStyle/>
              <a:p>
                <a:r>
                  <a:rPr lang="es-CR">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to="" calcmode="lin" valueType="num">
                                      <p:cBhvr>
                                        <p:cTn id="7" dur="1" fill="hold"/>
                                        <p:tgtEl>
                                          <p:spTgt spid="1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to="" calcmode="lin" valueType="num">
                                      <p:cBhvr>
                                        <p:cTn id="12" dur="1" fill="hold"/>
                                        <p:tgtEl>
                                          <p:spTgt spid="12"/>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to="" calcmode="lin" valueType="num">
                                      <p:cBhvr>
                                        <p:cTn id="15" dur="1" fill="hold"/>
                                        <p:tgtEl>
                                          <p:spTgt spid="18"/>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to="" calcmode="lin" valueType="num">
                                      <p:cBhvr>
                                        <p:cTn id="20" dur="1" fill="hold"/>
                                        <p:tgtEl>
                                          <p:spTgt spid="13"/>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to="" calcmode="lin" valueType="num">
                                      <p:cBhvr>
                                        <p:cTn id="23" dur="1" fill="hold"/>
                                        <p:tgtEl>
                                          <p:spTgt spid="16"/>
                                        </p:tgtEl>
                                        <p:attrNameLst>
                                          <p:attrName/>
                                        </p:attrNameLst>
                                      </p:cBhvr>
                                    </p:anim>
                                  </p:childTnLst>
                                </p:cTn>
                              </p:par>
                              <p:par>
                                <p:cTn id="24" presetID="24"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to="" calcmode="lin" valueType="num">
                                      <p:cBhvr>
                                        <p:cTn id="26" dur="1" fill="hold"/>
                                        <p:tgtEl>
                                          <p:spTgt spid="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85720" y="1071546"/>
                <a:ext cx="8715436" cy="5786454"/>
              </a:xfrm>
            </p:spPr>
            <p:txBody>
              <a:bodyPr>
                <a:normAutofit lnSpcReduction="10000"/>
              </a:bodyPr>
              <a:lstStyle/>
              <a:p>
                <a:pPr algn="just"/>
                <a:r>
                  <a:rPr lang="es-CR" dirty="0"/>
                  <a:t>Sin embargo, antes se había discutido que, al no tomar toda la información de la población, se podría producir una diferencia importante  entre el valor real (</a:t>
                </a:r>
                <a:r>
                  <a:rPr lang="es-CR" sz="2400" dirty="0"/>
                  <a:t>µ</a:t>
                </a:r>
                <a:r>
                  <a:rPr lang="es-CR" dirty="0"/>
                  <a:t>), y el del estimador (</a:t>
                </a:r>
                <a14:m>
                  <m:oMath xmlns:m="http://schemas.openxmlformats.org/officeDocument/2006/math">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oMath>
                </a14:m>
                <a:r>
                  <a:rPr lang="es-CR" dirty="0"/>
                  <a:t>).</a:t>
                </a:r>
              </a:p>
              <a:p>
                <a:pPr algn="just"/>
                <a:endParaRPr lang="es-CR" dirty="0"/>
              </a:p>
              <a:p>
                <a:pPr algn="just"/>
                <a:endParaRPr lang="es-CR" dirty="0"/>
              </a:p>
              <a:p>
                <a:pPr algn="just"/>
                <a:endParaRPr lang="es-CR" dirty="0"/>
              </a:p>
              <a:p>
                <a:pPr algn="just"/>
                <a:endParaRPr lang="es-CR" dirty="0"/>
              </a:p>
              <a:p>
                <a:pPr algn="just"/>
                <a:endParaRPr lang="es-CR" dirty="0"/>
              </a:p>
              <a:p>
                <a:pPr algn="just"/>
                <a:r>
                  <a:rPr lang="es-CR" dirty="0"/>
                  <a:t>De ahí la importancia de contar con una idea acerca del error asociado con la estimación que se ha realizado.</a:t>
                </a:r>
              </a:p>
              <a:p>
                <a:pPr algn="just"/>
                <a:endParaRPr lang="es-CR" dirty="0"/>
              </a:p>
              <a:p>
                <a:pPr algn="just"/>
                <a:r>
                  <a:rPr lang="es-CR" dirty="0"/>
                  <a:t>La estimación puntual es insuficiente si no se posee alguna medida de confianza.</a:t>
                </a:r>
              </a:p>
              <a:p>
                <a:endParaRPr lang="es-CR" dirty="0"/>
              </a:p>
              <a:p>
                <a:pPr>
                  <a:buNone/>
                </a:pPr>
                <a:endParaRPr lang="es-CR" dirty="0"/>
              </a:p>
              <a:p>
                <a:endParaRPr lang="es-CR"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85720" y="1071546"/>
                <a:ext cx="8715436" cy="5786454"/>
              </a:xfrm>
              <a:blipFill>
                <a:blip r:embed="rId2"/>
                <a:stretch>
                  <a:fillRect l="-699" t="-1370" r="-1189"/>
                </a:stretch>
              </a:blipFill>
            </p:spPr>
            <p:txBody>
              <a:bodyPr/>
              <a:lstStyle/>
              <a:p>
                <a:r>
                  <a:rPr lang="es-CR">
                    <a:noFill/>
                  </a:rPr>
                  <a:t> </a:t>
                </a:r>
              </a:p>
            </p:txBody>
          </p:sp>
        </mc:Fallback>
      </mc:AlternateContent>
      <p:sp>
        <p:nvSpPr>
          <p:cNvPr id="4"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p:sp>
        <p:nvSpPr>
          <p:cNvPr id="6" name="5 Rectángulo"/>
          <p:cNvSpPr/>
          <p:nvPr/>
        </p:nvSpPr>
        <p:spPr>
          <a:xfrm>
            <a:off x="1241774" y="2504866"/>
            <a:ext cx="6786610"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3600" dirty="0"/>
              <a:t>Error de muestreo:         </a:t>
            </a:r>
            <a:r>
              <a:rPr lang="es-CR" sz="5400" dirty="0"/>
              <a:t>µ</a:t>
            </a:r>
            <a:r>
              <a:rPr lang="es-CR" sz="3600" dirty="0"/>
              <a:t>-X = E.M.  </a:t>
            </a:r>
          </a:p>
        </p:txBody>
      </p:sp>
    </p:spTree>
  </p:cSld>
  <p:clrMapOvr>
    <a:masterClrMapping/>
  </p:clrMapOvr>
  <p:transition>
    <p:wipe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142984"/>
            <a:ext cx="8643998" cy="4572000"/>
          </a:xfrm>
        </p:spPr>
        <p:txBody>
          <a:bodyPr/>
          <a:lstStyle/>
          <a:p>
            <a:r>
              <a:rPr lang="es-CR" dirty="0"/>
              <a:t>El problema se resuelve utilizando la </a:t>
            </a:r>
            <a:r>
              <a:rPr lang="es-CR" b="1" i="1" dirty="0"/>
              <a:t>estimación por intervalos</a:t>
            </a:r>
            <a:r>
              <a:rPr lang="es-CR" dirty="0"/>
              <a:t>, o sea construyendo,  a partir de la estimación puntual, un intervalo dentro de cuyos límites, se espera, con una determinada grado de confianza, que esté contenido el verdadero valor poblacional.</a:t>
            </a:r>
          </a:p>
          <a:p>
            <a:endParaRPr lang="es-CR" dirty="0"/>
          </a:p>
          <a:p>
            <a:endParaRPr lang="es-CR" dirty="0"/>
          </a:p>
        </p:txBody>
      </p:sp>
      <p:sp>
        <p:nvSpPr>
          <p:cNvPr id="4"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p:cxnSp>
        <p:nvCxnSpPr>
          <p:cNvPr id="7" name="6 Conector recto de flecha"/>
          <p:cNvCxnSpPr/>
          <p:nvPr/>
        </p:nvCxnSpPr>
        <p:spPr>
          <a:xfrm rot="5400000">
            <a:off x="4335762" y="4165304"/>
            <a:ext cx="3311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p:cNvCxnSpPr/>
          <p:nvPr/>
        </p:nvCxnSpPr>
        <p:spPr>
          <a:xfrm rot="5400000">
            <a:off x="4335762" y="5594064"/>
            <a:ext cx="3311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2643174" y="5143512"/>
            <a:ext cx="4214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rot="5400000">
            <a:off x="2464579" y="4964917"/>
            <a:ext cx="357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rot="5400000">
            <a:off x="6679421" y="4964917"/>
            <a:ext cx="35719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2214546" y="4143380"/>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a:t>
            </a:r>
          </a:p>
        </p:txBody>
      </p:sp>
      <p:sp>
        <p:nvSpPr>
          <p:cNvPr id="18" name="17 Rectángulo"/>
          <p:cNvSpPr/>
          <p:nvPr/>
        </p:nvSpPr>
        <p:spPr>
          <a:xfrm>
            <a:off x="6572264" y="4143380"/>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LS</a:t>
            </a:r>
          </a:p>
        </p:txBody>
      </p:sp>
      <p:sp>
        <p:nvSpPr>
          <p:cNvPr id="19" name="18 CuadroTexto"/>
          <p:cNvSpPr txBox="1"/>
          <p:nvPr/>
        </p:nvSpPr>
        <p:spPr>
          <a:xfrm>
            <a:off x="3857620" y="5857892"/>
            <a:ext cx="1428760" cy="707886"/>
          </a:xfrm>
          <a:prstGeom prst="rect">
            <a:avLst/>
          </a:prstGeom>
          <a:noFill/>
        </p:spPr>
        <p:txBody>
          <a:bodyPr wrap="square" rtlCol="0">
            <a:spAutoFit/>
          </a:bodyPr>
          <a:lstStyle/>
          <a:p>
            <a:pPr algn="ctr"/>
            <a:r>
              <a:rPr lang="es-CR" sz="4000" dirty="0"/>
              <a:t>25.7</a:t>
            </a:r>
            <a:endParaRPr lang="es-CR" sz="3200" dirty="0"/>
          </a:p>
        </p:txBody>
      </p:sp>
      <p:cxnSp>
        <p:nvCxnSpPr>
          <p:cNvPr id="20" name="19 Conector recto"/>
          <p:cNvCxnSpPr/>
          <p:nvPr/>
        </p:nvCxnSpPr>
        <p:spPr>
          <a:xfrm>
            <a:off x="2643174" y="6500834"/>
            <a:ext cx="4214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rot="5400000">
            <a:off x="2464579" y="6322239"/>
            <a:ext cx="357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5400000">
            <a:off x="6679421" y="6322239"/>
            <a:ext cx="35719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24 Rectángulo"/>
          <p:cNvSpPr/>
          <p:nvPr/>
        </p:nvSpPr>
        <p:spPr>
          <a:xfrm>
            <a:off x="2285984" y="5429264"/>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a:t>
            </a:r>
          </a:p>
        </p:txBody>
      </p:sp>
      <p:sp>
        <p:nvSpPr>
          <p:cNvPr id="26" name="25 Rectángulo"/>
          <p:cNvSpPr/>
          <p:nvPr/>
        </p:nvSpPr>
        <p:spPr>
          <a:xfrm>
            <a:off x="6572264" y="5429264"/>
            <a:ext cx="71438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LS</a:t>
            </a:r>
          </a:p>
        </p:txBody>
      </p:sp>
      <p:sp>
        <p:nvSpPr>
          <p:cNvPr id="2" name="Rectángulo 1"/>
          <p:cNvSpPr/>
          <p:nvPr/>
        </p:nvSpPr>
        <p:spPr>
          <a:xfrm>
            <a:off x="4348608" y="3309701"/>
            <a:ext cx="367408" cy="523220"/>
          </a:xfrm>
          <a:prstGeom prst="rect">
            <a:avLst/>
          </a:prstGeom>
        </p:spPr>
        <p:txBody>
          <a:bodyPr wrap="none">
            <a:spAutoFit/>
          </a:bodyPr>
          <a:lstStyle/>
          <a:p>
            <a:r>
              <a:rPr lang="es-CR" sz="2800" dirty="0"/>
              <a:t>µ</a:t>
            </a:r>
          </a:p>
        </p:txBody>
      </p:sp>
      <mc:AlternateContent xmlns:mc="http://schemas.openxmlformats.org/markup-compatibility/2006" xmlns:a14="http://schemas.microsoft.com/office/drawing/2010/main">
        <mc:Choice Requires="a14">
          <p:sp>
            <p:nvSpPr>
              <p:cNvPr id="9" name="Rectángulo 8"/>
              <p:cNvSpPr/>
              <p:nvPr/>
            </p:nvSpPr>
            <p:spPr>
              <a:xfrm>
                <a:off x="4283968" y="4539951"/>
                <a:ext cx="4664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m:oMathPara>
                </a14:m>
                <a:endParaRPr lang="es-CR" sz="2400" dirty="0"/>
              </a:p>
            </p:txBody>
          </p:sp>
        </mc:Choice>
        <mc:Fallback xmlns="">
          <p:sp>
            <p:nvSpPr>
              <p:cNvPr id="9" name="Rectángulo 8"/>
              <p:cNvSpPr>
                <a:spLocks noRot="1" noChangeAspect="1" noMove="1" noResize="1" noEditPoints="1" noAdjustHandles="1" noChangeArrowheads="1" noChangeShapeType="1" noTextEdit="1"/>
              </p:cNvSpPr>
              <p:nvPr/>
            </p:nvSpPr>
            <p:spPr>
              <a:xfrm>
                <a:off x="4283968" y="4539951"/>
                <a:ext cx="466474" cy="523220"/>
              </a:xfrm>
              <a:prstGeom prst="rect">
                <a:avLst/>
              </a:prstGeom>
              <a:blipFill>
                <a:blip r:embed="rId2"/>
                <a:stretch>
                  <a:fillRect/>
                </a:stretch>
              </a:blipFill>
            </p:spPr>
            <p:txBody>
              <a:bodyPr/>
              <a:lstStyle/>
              <a:p>
                <a:r>
                  <a:rPr lang="es-CR">
                    <a:noFill/>
                  </a:rPr>
                  <a:t> </a:t>
                </a:r>
              </a:p>
            </p:txBody>
          </p:sp>
        </mc:Fallback>
      </mc:AlternateContent>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attrNameLst>
                                          <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to="" calcmode="lin" valueType="num">
                                      <p:cBhvr>
                                        <p:cTn id="15" dur="1" fill="hold"/>
                                        <p:tgtEl>
                                          <p:spTgt spid="13"/>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to="" calcmode="lin" valueType="num">
                                      <p:cBhvr>
                                        <p:cTn id="18" dur="1" fill="hold"/>
                                        <p:tgtEl>
                                          <p:spTgt spid="17"/>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to="" calcmode="lin" valueType="num">
                                      <p:cBhvr>
                                        <p:cTn id="21" dur="1" fill="hold"/>
                                        <p:tgtEl>
                                          <p:spTgt spid="15"/>
                                        </p:tgtEl>
                                        <p:attrNameLst>
                                          <p:attrName/>
                                        </p:attrNameLst>
                                      </p:cBhvr>
                                    </p:anim>
                                  </p:childTnLst>
                                </p:cTn>
                              </p:par>
                              <p:par>
                                <p:cTn id="22" presetID="24"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to="" calcmode="lin" valueType="num">
                                      <p:cBhvr>
                                        <p:cTn id="24" dur="1" fill="hold"/>
                                        <p:tgtEl>
                                          <p:spTgt spid="18"/>
                                        </p:tgtEl>
                                        <p:attrNameLst>
                                          <p:attrName/>
                                        </p:attrNameLst>
                                      </p:cBhvr>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ox(in)">
                                      <p:cBhvr>
                                        <p:cTn id="29" dur="500"/>
                                        <p:tgtEl>
                                          <p:spTgt spid="8"/>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ox(in)">
                                      <p:cBhvr>
                                        <p:cTn id="32" dur="500"/>
                                        <p:tgtEl>
                                          <p:spTgt spid="25"/>
                                        </p:tgtEl>
                                      </p:cBhvr>
                                    </p:animEffect>
                                  </p:childTnLst>
                                </p:cTn>
                              </p:par>
                              <p:par>
                                <p:cTn id="33" presetID="4" presetClass="entr" presetSubtype="16"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ox(in)">
                                      <p:cBhvr>
                                        <p:cTn id="35" dur="500"/>
                                        <p:tgtEl>
                                          <p:spTgt spid="23"/>
                                        </p:tgtEl>
                                      </p:cBhvr>
                                    </p:animEffect>
                                  </p:childTnLst>
                                </p:cTn>
                              </p:par>
                              <p:par>
                                <p:cTn id="36" presetID="4"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in)">
                                      <p:cBhvr>
                                        <p:cTn id="38" dur="500"/>
                                        <p:tgtEl>
                                          <p:spTgt spid="20"/>
                                        </p:tgtEl>
                                      </p:cBhvr>
                                    </p:animEffect>
                                  </p:childTnLst>
                                </p:cTn>
                              </p:par>
                              <p:par>
                                <p:cTn id="39" presetID="4" presetClass="entr" presetSubtype="16"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ox(in)">
                                      <p:cBhvr>
                                        <p:cTn id="41" dur="500"/>
                                        <p:tgtEl>
                                          <p:spTgt spid="24"/>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box(i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4"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to="" calcmode="lin" valueType="num">
                                      <p:cBhvr>
                                        <p:cTn id="49" dur="1" fill="hold"/>
                                        <p:tgtEl>
                                          <p:spTgt spid="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16632"/>
            <a:ext cx="8712968" cy="648072"/>
          </a:xfrm>
        </p:spPr>
        <p:txBody>
          <a:bodyPr>
            <a:normAutofit fontScale="90000"/>
          </a:bodyPr>
          <a:lstStyle/>
          <a:p>
            <a:pPr algn="ctr"/>
            <a:r>
              <a:rPr lang="es-CR" dirty="0"/>
              <a:t>Preámbulo </a:t>
            </a:r>
          </a:p>
        </p:txBody>
      </p:sp>
      <mc:AlternateContent xmlns:mc="http://schemas.openxmlformats.org/markup-compatibility/2006" xmlns:a14="http://schemas.microsoft.com/office/drawing/2010/main">
        <mc:Choice Requires="a14">
          <p:sp>
            <p:nvSpPr>
              <p:cNvPr id="4" name="Marcador de contenido 2"/>
              <p:cNvSpPr>
                <a:spLocks noGrp="1"/>
              </p:cNvSpPr>
              <p:nvPr>
                <p:ph sz="quarter" idx="1"/>
              </p:nvPr>
            </p:nvSpPr>
            <p:spPr>
              <a:xfrm>
                <a:off x="39960" y="908720"/>
                <a:ext cx="7340352" cy="5949280"/>
              </a:xfrm>
            </p:spPr>
            <p:txBody>
              <a:bodyPr>
                <a:normAutofit/>
              </a:bodyPr>
              <a:lstStyle/>
              <a:p>
                <a:pPr algn="just"/>
                <a:r>
                  <a:rPr lang="es-CR" sz="2400" dirty="0"/>
                  <a:t>Aunque el presente curso cubre únicamente los temas de estimación y prueba de hipótesis (estos temas son la base): el análisis de la asociación, comparaciones de medias, tablas de contingencia y otros, se apoyan en estos elementos. </a:t>
                </a:r>
              </a:p>
              <a:p>
                <a:pPr algn="just"/>
                <a:endParaRPr lang="es-CR" sz="2400" dirty="0"/>
              </a:p>
              <a:p>
                <a:pPr algn="just"/>
                <a:r>
                  <a:rPr lang="es-CR" sz="2400" dirty="0"/>
                  <a:t>La estimación y la prueba de hipótesis, son dos formas o pensamientos distintos de hacer Inferencia Estadístico: el primero se fundamento en un post pensamiento, mientras que el segundo en un pre pensamiento. </a:t>
                </a:r>
              </a:p>
              <a:p>
                <a:pPr algn="just"/>
                <a:endParaRPr lang="es-CR" sz="2400" dirty="0"/>
              </a:p>
              <a:p>
                <a:pPr algn="just"/>
                <a:r>
                  <a:rPr lang="es-CR" sz="2400" dirty="0"/>
                  <a:t>Veamos primero la estimación dentro de la Inferencia Estadística, enfocándonos en el promedio (</a:t>
                </a:r>
                <a14:m>
                  <m:oMath xmlns:m="http://schemas.openxmlformats.org/officeDocument/2006/math">
                    <m:acc>
                      <m:accPr>
                        <m:chr m:val="̅"/>
                        <m:ctrlPr>
                          <a:rPr lang="es-CR" sz="2400" b="0" i="1" smtClean="0">
                            <a:latin typeface="Cambria Math" panose="02040503050406030204" pitchFamily="18" charset="0"/>
                          </a:rPr>
                        </m:ctrlPr>
                      </m:accPr>
                      <m:e>
                        <m:r>
                          <a:rPr lang="es-CR" sz="2400" i="1">
                            <a:latin typeface="Cambria Math" panose="02040503050406030204" pitchFamily="18" charset="0"/>
                          </a:rPr>
                          <m:t>𝑥</m:t>
                        </m:r>
                      </m:e>
                    </m:acc>
                  </m:oMath>
                </a14:m>
                <a:r>
                  <a:rPr lang="es-CR" sz="2400" dirty="0"/>
                  <a:t>) como medida para datos cuantitativos, y en la proporción (</a:t>
                </a:r>
                <a14:m>
                  <m:oMath xmlns:m="http://schemas.openxmlformats.org/officeDocument/2006/math">
                    <m:r>
                      <a:rPr lang="es-CR" sz="2400" b="0" i="1" smtClean="0">
                        <a:latin typeface="Cambria Math" panose="02040503050406030204" pitchFamily="18" charset="0"/>
                      </a:rPr>
                      <m:t>𝑝</m:t>
                    </m:r>
                  </m:oMath>
                </a14:m>
                <a:r>
                  <a:rPr lang="es-CR" sz="2400" dirty="0"/>
                  <a:t>) como medida para datos cualitativos.</a:t>
                </a:r>
              </a:p>
              <a:p>
                <a:pPr algn="just"/>
                <a:endParaRPr lang="es-CR" sz="2400" dirty="0"/>
              </a:p>
              <a:p>
                <a:pPr algn="just"/>
                <a:endParaRPr lang="es-CR" sz="2400" dirty="0"/>
              </a:p>
            </p:txBody>
          </p:sp>
        </mc:Choice>
        <mc:Fallback xmlns="">
          <p:sp>
            <p:nvSpPr>
              <p:cNvPr id="4" name="Marcador de contenido 2"/>
              <p:cNvSpPr>
                <a:spLocks noGrp="1" noRot="1" noChangeAspect="1" noMove="1" noResize="1" noEditPoints="1" noAdjustHandles="1" noChangeArrowheads="1" noChangeShapeType="1" noTextEdit="1"/>
              </p:cNvSpPr>
              <p:nvPr>
                <p:ph sz="quarter" idx="1"/>
              </p:nvPr>
            </p:nvSpPr>
            <p:spPr>
              <a:xfrm>
                <a:off x="39960" y="908720"/>
                <a:ext cx="7340352" cy="5949280"/>
              </a:xfrm>
              <a:blipFill>
                <a:blip r:embed="rId2"/>
                <a:stretch>
                  <a:fillRect l="-664" t="-820" r="-1246"/>
                </a:stretch>
              </a:blipFill>
            </p:spPr>
            <p:txBody>
              <a:bodyPr/>
              <a:lstStyle/>
              <a:p>
                <a:r>
                  <a:rPr lang="es-CR">
                    <a:noFill/>
                  </a:rPr>
                  <a:t> </a:t>
                </a:r>
              </a:p>
            </p:txBody>
          </p:sp>
        </mc:Fallback>
      </mc:AlternateContent>
      <p:pic>
        <p:nvPicPr>
          <p:cNvPr id="2050" name="Picture 2" descr="Resultado de imagen para 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196752"/>
            <a:ext cx="1326242" cy="16275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estimation m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157" y="4581128"/>
            <a:ext cx="1463786" cy="135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0051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142984"/>
            <a:ext cx="8501122" cy="5429288"/>
          </a:xfrm>
        </p:spPr>
        <p:txBody>
          <a:bodyPr>
            <a:normAutofit lnSpcReduction="10000"/>
          </a:bodyPr>
          <a:lstStyle/>
          <a:p>
            <a:r>
              <a:rPr lang="es-CR" dirty="0"/>
              <a:t>Para nuestro presente caso, la estimación del promedio (</a:t>
            </a:r>
            <a:r>
              <a:rPr lang="es-CR" sz="2400" dirty="0"/>
              <a:t>25.7 años</a:t>
            </a:r>
            <a:r>
              <a:rPr lang="es-CR" dirty="0"/>
              <a:t>), podría estar muy alejada del valor real de la población de interés (</a:t>
            </a:r>
            <a:r>
              <a:rPr lang="es-CR" sz="2400" dirty="0"/>
              <a:t>µ</a:t>
            </a:r>
            <a:r>
              <a:rPr lang="es-CR" dirty="0"/>
              <a:t>), o poco alejada, no se sabe.</a:t>
            </a:r>
          </a:p>
          <a:p>
            <a:endParaRPr lang="es-CR" dirty="0"/>
          </a:p>
          <a:p>
            <a:r>
              <a:rPr lang="es-CR" dirty="0"/>
              <a:t>  Para superar esta dificultad, esta incertidumbre, puede usarse la estimación por intervalos. </a:t>
            </a:r>
          </a:p>
          <a:p>
            <a:endParaRPr lang="es-CR" dirty="0"/>
          </a:p>
          <a:p>
            <a:r>
              <a:rPr lang="es-CR" dirty="0"/>
              <a:t>Al decir que el valor de 25.7 años</a:t>
            </a:r>
            <a:r>
              <a:rPr lang="es-CR" sz="2800" dirty="0"/>
              <a:t> puede estar entre dos valor (llamados límites inferior y superior), se tendría una mayor confianza de reportar el resultado.</a:t>
            </a:r>
          </a:p>
          <a:p>
            <a:endParaRPr lang="es-CR" sz="2800" b="1" dirty="0"/>
          </a:p>
          <a:p>
            <a:r>
              <a:rPr lang="es-CR" sz="2800" dirty="0"/>
              <a:t>De ahí la gran importancia  de la estimación por intervalos.</a:t>
            </a:r>
            <a:endParaRPr lang="es-CR" dirty="0"/>
          </a:p>
        </p:txBody>
      </p:sp>
      <p:sp>
        <p:nvSpPr>
          <p:cNvPr id="4" name="1 Título"/>
          <p:cNvSpPr>
            <a:spLocks noGrp="1"/>
          </p:cNvSpPr>
          <p:nvPr>
            <p:ph type="title"/>
          </p:nvPr>
        </p:nvSpPr>
        <p:spPr>
          <a:xfrm>
            <a:off x="285720" y="-24"/>
            <a:ext cx="8643998" cy="857256"/>
          </a:xfrm>
        </p:spPr>
        <p:txBody>
          <a:bodyPr>
            <a:normAutofit fontScale="90000"/>
          </a:bodyPr>
          <a:lstStyle/>
          <a:p>
            <a:pPr algn="ctr"/>
            <a:r>
              <a:rPr lang="es-CR" sz="4800" dirty="0"/>
              <a:t>Estimación puntual del parámetro µ </a:t>
            </a:r>
          </a:p>
        </p:txBody>
      </p:sp>
    </p:spTree>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00108"/>
            <a:ext cx="7772400" cy="4572000"/>
          </a:xfrm>
        </p:spPr>
        <p:txBody>
          <a:bodyPr/>
          <a:lstStyle/>
          <a:p>
            <a:r>
              <a:rPr lang="es-CR" dirty="0"/>
              <a:t>La utilidad de los intervalos de confianza:</a:t>
            </a:r>
          </a:p>
        </p:txBody>
      </p:sp>
      <p:sp>
        <p:nvSpPr>
          <p:cNvPr id="6" name="1 Título"/>
          <p:cNvSpPr>
            <a:spLocks noGrp="1"/>
          </p:cNvSpPr>
          <p:nvPr>
            <p:ph type="title"/>
          </p:nvPr>
        </p:nvSpPr>
        <p:spPr>
          <a:xfrm>
            <a:off x="285720" y="-24"/>
            <a:ext cx="8643998" cy="785818"/>
          </a:xfrm>
        </p:spPr>
        <p:txBody>
          <a:bodyPr>
            <a:normAutofit fontScale="90000"/>
          </a:bodyPr>
          <a:lstStyle/>
          <a:p>
            <a:pPr algn="ctr"/>
            <a:r>
              <a:rPr lang="es-CR" sz="4800" dirty="0"/>
              <a:t>Estimación puntual del parámetro µ </a:t>
            </a:r>
          </a:p>
        </p:txBody>
      </p:sp>
      <p:cxnSp>
        <p:nvCxnSpPr>
          <p:cNvPr id="8" name="7 Conector recto"/>
          <p:cNvCxnSpPr/>
          <p:nvPr/>
        </p:nvCxnSpPr>
        <p:spPr>
          <a:xfrm rot="5400000">
            <a:off x="2178827" y="4393413"/>
            <a:ext cx="378621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3500430" y="6286544"/>
            <a:ext cx="1214446" cy="42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26.5</a:t>
            </a:r>
          </a:p>
        </p:txBody>
      </p:sp>
      <p:cxnSp>
        <p:nvCxnSpPr>
          <p:cNvPr id="13" name="12 Conector recto"/>
          <p:cNvCxnSpPr/>
          <p:nvPr/>
        </p:nvCxnSpPr>
        <p:spPr>
          <a:xfrm rot="5400000">
            <a:off x="928662" y="4786322"/>
            <a:ext cx="300039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13 Rectángulo"/>
          <p:cNvSpPr/>
          <p:nvPr/>
        </p:nvSpPr>
        <p:spPr>
          <a:xfrm>
            <a:off x="1785918" y="6286544"/>
            <a:ext cx="1214446" cy="42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a:t>25.7</a:t>
            </a:r>
          </a:p>
        </p:txBody>
      </p:sp>
      <p:cxnSp>
        <p:nvCxnSpPr>
          <p:cNvPr id="17" name="16 Conector recto"/>
          <p:cNvCxnSpPr/>
          <p:nvPr/>
        </p:nvCxnSpPr>
        <p:spPr>
          <a:xfrm>
            <a:off x="500034" y="5072074"/>
            <a:ext cx="4000528" cy="0"/>
          </a:xfrm>
          <a:prstGeom prst="line">
            <a:avLst/>
          </a:prstGeom>
        </p:spPr>
        <p:style>
          <a:lnRef idx="2">
            <a:schemeClr val="dk1"/>
          </a:lnRef>
          <a:fillRef idx="0">
            <a:schemeClr val="dk1"/>
          </a:fillRef>
          <a:effectRef idx="1">
            <a:schemeClr val="dk1"/>
          </a:effectRef>
          <a:fontRef idx="minor">
            <a:schemeClr val="tx1"/>
          </a:fontRef>
        </p:style>
      </p:cxnSp>
      <p:cxnSp>
        <p:nvCxnSpPr>
          <p:cNvPr id="20" name="19 Conector recto"/>
          <p:cNvCxnSpPr/>
          <p:nvPr/>
        </p:nvCxnSpPr>
        <p:spPr>
          <a:xfrm rot="5400000">
            <a:off x="285720" y="5072074"/>
            <a:ext cx="428628" cy="0"/>
          </a:xfrm>
          <a:prstGeom prst="line">
            <a:avLst/>
          </a:prstGeom>
        </p:spPr>
        <p:style>
          <a:lnRef idx="2">
            <a:schemeClr val="dk1"/>
          </a:lnRef>
          <a:fillRef idx="0">
            <a:schemeClr val="dk1"/>
          </a:fillRef>
          <a:effectRef idx="1">
            <a:schemeClr val="dk1"/>
          </a:effectRef>
          <a:fontRef idx="minor">
            <a:schemeClr val="tx1"/>
          </a:fontRef>
        </p:style>
      </p:cxnSp>
      <p:cxnSp>
        <p:nvCxnSpPr>
          <p:cNvPr id="21" name="20 Conector recto"/>
          <p:cNvCxnSpPr/>
          <p:nvPr/>
        </p:nvCxnSpPr>
        <p:spPr>
          <a:xfrm rot="5400000">
            <a:off x="4286248" y="5072074"/>
            <a:ext cx="428628" cy="0"/>
          </a:xfrm>
          <a:prstGeom prst="line">
            <a:avLst/>
          </a:prstGeom>
        </p:spPr>
        <p:style>
          <a:lnRef idx="2">
            <a:schemeClr val="dk1"/>
          </a:lnRef>
          <a:fillRef idx="0">
            <a:schemeClr val="dk1"/>
          </a:fillRef>
          <a:effectRef idx="1">
            <a:schemeClr val="dk1"/>
          </a:effectRef>
          <a:fontRef idx="minor">
            <a:schemeClr val="tx1"/>
          </a:fontRef>
        </p:style>
      </p:cxnSp>
      <p:sp>
        <p:nvSpPr>
          <p:cNvPr id="22" name="21 Rectángulo"/>
          <p:cNvSpPr/>
          <p:nvPr/>
        </p:nvSpPr>
        <p:spPr>
          <a:xfrm>
            <a:off x="214282" y="4357694"/>
            <a:ext cx="642942" cy="3571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LI</a:t>
            </a:r>
          </a:p>
        </p:txBody>
      </p:sp>
      <p:sp>
        <p:nvSpPr>
          <p:cNvPr id="23" name="22 Rectángulo"/>
          <p:cNvSpPr/>
          <p:nvPr/>
        </p:nvSpPr>
        <p:spPr>
          <a:xfrm>
            <a:off x="4214810" y="4357694"/>
            <a:ext cx="642942" cy="3571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LS</a:t>
            </a:r>
          </a:p>
        </p:txBody>
      </p:sp>
      <p:sp>
        <p:nvSpPr>
          <p:cNvPr id="24" name="23 Rectángulo"/>
          <p:cNvSpPr/>
          <p:nvPr/>
        </p:nvSpPr>
        <p:spPr>
          <a:xfrm>
            <a:off x="5429256" y="1928802"/>
            <a:ext cx="3429024" cy="32861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s-CR" sz="2800" dirty="0"/>
              <a:t>Aunque el estimador no es igual que el parámetro, con el cálculo de los intervalos de confianza, tenemos que el intervalo está conteniendo al valor poblacional µ</a:t>
            </a:r>
          </a:p>
        </p:txBody>
      </p:sp>
      <p:sp>
        <p:nvSpPr>
          <p:cNvPr id="16" name="Rectángulo 15"/>
          <p:cNvSpPr/>
          <p:nvPr/>
        </p:nvSpPr>
        <p:spPr>
          <a:xfrm>
            <a:off x="3893659" y="1762772"/>
            <a:ext cx="367408" cy="523220"/>
          </a:xfrm>
          <a:prstGeom prst="rect">
            <a:avLst/>
          </a:prstGeom>
        </p:spPr>
        <p:txBody>
          <a:bodyPr wrap="none">
            <a:spAutoFit/>
          </a:bodyPr>
          <a:lstStyle/>
          <a:p>
            <a:r>
              <a:rPr lang="es-CR" sz="2800" dirty="0"/>
              <a:t>µ</a:t>
            </a:r>
          </a:p>
        </p:txBody>
      </p:sp>
      <mc:AlternateContent xmlns:mc="http://schemas.openxmlformats.org/markup-compatibility/2006" xmlns:a14="http://schemas.microsoft.com/office/drawing/2010/main">
        <mc:Choice Requires="a14">
          <p:sp>
            <p:nvSpPr>
              <p:cNvPr id="18" name="Rectángulo 17"/>
              <p:cNvSpPr/>
              <p:nvPr/>
            </p:nvSpPr>
            <p:spPr>
              <a:xfrm>
                <a:off x="2195623" y="2762880"/>
                <a:ext cx="4664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CR" sz="2800" i="1">
                              <a:latin typeface="Cambria Math" panose="02040503050406030204" pitchFamily="18" charset="0"/>
                            </a:rPr>
                          </m:ctrlPr>
                        </m:accPr>
                        <m:e>
                          <m:r>
                            <a:rPr lang="es-CR" sz="2800" i="1">
                              <a:latin typeface="Cambria Math" panose="02040503050406030204" pitchFamily="18" charset="0"/>
                            </a:rPr>
                            <m:t>𝑥</m:t>
                          </m:r>
                        </m:e>
                      </m:acc>
                    </m:oMath>
                  </m:oMathPara>
                </a14:m>
                <a:endParaRPr lang="es-CR" sz="2400" dirty="0"/>
              </a:p>
            </p:txBody>
          </p:sp>
        </mc:Choice>
        <mc:Fallback xmlns="">
          <p:sp>
            <p:nvSpPr>
              <p:cNvPr id="18" name="Rectángulo 17"/>
              <p:cNvSpPr>
                <a:spLocks noRot="1" noChangeAspect="1" noMove="1" noResize="1" noEditPoints="1" noAdjustHandles="1" noChangeArrowheads="1" noChangeShapeType="1" noTextEdit="1"/>
              </p:cNvSpPr>
              <p:nvPr/>
            </p:nvSpPr>
            <p:spPr>
              <a:xfrm>
                <a:off x="2195623" y="2762880"/>
                <a:ext cx="466474" cy="523220"/>
              </a:xfrm>
              <a:prstGeom prst="rect">
                <a:avLst/>
              </a:prstGeom>
              <a:blipFill>
                <a:blip r:embed="rId2"/>
                <a:stretch>
                  <a:fillRect/>
                </a:stretch>
              </a:blipFill>
            </p:spPr>
            <p:txBody>
              <a:bodyPr/>
              <a:lstStyle/>
              <a:p>
                <a:r>
                  <a:rPr lang="es-CR">
                    <a:noFill/>
                  </a:rPr>
                  <a:t> </a:t>
                </a:r>
              </a:p>
            </p:txBody>
          </p:sp>
        </mc:Fallback>
      </mc:AlternateContent>
    </p:spTree>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
        <p:nvSpPr>
          <p:cNvPr id="3" name="Elipse 2"/>
          <p:cNvSpPr/>
          <p:nvPr/>
        </p:nvSpPr>
        <p:spPr>
          <a:xfrm>
            <a:off x="4427984" y="5229200"/>
            <a:ext cx="1944216" cy="1296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Variable</a:t>
            </a:r>
          </a:p>
          <a:p>
            <a:pPr algn="ctr"/>
            <a:r>
              <a:rPr lang="es-CR" dirty="0"/>
              <a:t>cuantitativa</a:t>
            </a:r>
            <a:endParaRPr lang="es-ES" dirty="0"/>
          </a:p>
        </p:txBody>
      </p:sp>
      <p:sp>
        <p:nvSpPr>
          <p:cNvPr id="18" name="Elipse 17"/>
          <p:cNvSpPr/>
          <p:nvPr/>
        </p:nvSpPr>
        <p:spPr>
          <a:xfrm>
            <a:off x="6845624" y="5229200"/>
            <a:ext cx="1944216" cy="1296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Variable</a:t>
            </a:r>
          </a:p>
          <a:p>
            <a:pPr algn="ctr"/>
            <a:r>
              <a:rPr lang="es-CR" dirty="0"/>
              <a:t>cuantitativa</a:t>
            </a:r>
            <a:endParaRPr lang="es-ES" dirty="0"/>
          </a:p>
        </p:txBody>
      </p:sp>
      <p:cxnSp>
        <p:nvCxnSpPr>
          <p:cNvPr id="10" name="Conector recto de flecha 9"/>
          <p:cNvCxnSpPr/>
          <p:nvPr/>
        </p:nvCxnSpPr>
        <p:spPr>
          <a:xfrm flipH="1">
            <a:off x="5508104" y="4401108"/>
            <a:ext cx="969676" cy="68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6474677" y="4402070"/>
            <a:ext cx="1193667" cy="755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280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4638"/>
            <a:ext cx="7772400" cy="778098"/>
          </a:xfrm>
        </p:spPr>
        <p:txBody>
          <a:bodyPr/>
          <a:lstStyle/>
          <a:p>
            <a:pPr algn="ctr"/>
            <a:r>
              <a:rPr lang="es-CR" dirty="0"/>
              <a:t>IMPORTANTE 1</a:t>
            </a:r>
          </a:p>
        </p:txBody>
      </p:sp>
      <p:pic>
        <p:nvPicPr>
          <p:cNvPr id="4098" name="Picture 2" descr="Resultado de imagen para import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0340" y="1700808"/>
            <a:ext cx="4680520"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24375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07504" y="1052736"/>
            <a:ext cx="8856984" cy="5805264"/>
          </a:xfrm>
        </p:spPr>
        <p:txBody>
          <a:bodyPr>
            <a:normAutofit/>
          </a:bodyPr>
          <a:lstStyle/>
          <a:p>
            <a:pPr algn="just"/>
            <a:r>
              <a:rPr lang="es-CR" sz="2400" dirty="0"/>
              <a:t>En el análisis de la Inferencia Estadística, debemos suponer que nuestras población, bajo la característica que estamos analizando, se comportan o se le asocia un tipo de función de distribución. </a:t>
            </a:r>
          </a:p>
          <a:p>
            <a:pPr algn="just"/>
            <a:endParaRPr lang="es-CR" sz="2400" dirty="0"/>
          </a:p>
          <a:p>
            <a:pPr algn="just"/>
            <a:r>
              <a:rPr lang="es-CR" sz="2400" dirty="0"/>
              <a:t>Por ejemplo, podríamos suponer que las consultas poseen una distribución normal, o que los salarios promedio de los doctores poseen también una distribución normal.</a:t>
            </a:r>
          </a:p>
          <a:p>
            <a:pPr algn="just"/>
            <a:endParaRPr lang="es-CR" sz="2400" dirty="0"/>
          </a:p>
          <a:p>
            <a:pPr algn="just"/>
            <a:r>
              <a:rPr lang="es-CR" sz="2400" dirty="0"/>
              <a:t>Este punto es muy importante, dado que los valores del nivel de confianza corresponde a la función de distribución que estamos suponiendo para la característica de análisis. </a:t>
            </a:r>
          </a:p>
          <a:p>
            <a:pPr algn="just"/>
            <a:endParaRPr lang="es-CR" sz="2400" dirty="0"/>
          </a:p>
          <a:p>
            <a:pPr algn="just"/>
            <a:r>
              <a:rPr lang="es-CR" sz="2400" dirty="0"/>
              <a:t>Por lo tanto, lo primero es saber la distribución de los datos, aunque para el presente curso siempre se distribuirán de forma normal.  </a:t>
            </a:r>
          </a:p>
        </p:txBody>
      </p:sp>
      <p:sp>
        <p:nvSpPr>
          <p:cNvPr id="4" name="Título 1"/>
          <p:cNvSpPr>
            <a:spLocks noGrp="1"/>
          </p:cNvSpPr>
          <p:nvPr>
            <p:ph type="title"/>
          </p:nvPr>
        </p:nvSpPr>
        <p:spPr>
          <a:xfrm>
            <a:off x="914400" y="274638"/>
            <a:ext cx="7772400" cy="778098"/>
          </a:xfrm>
        </p:spPr>
        <p:txBody>
          <a:bodyPr/>
          <a:lstStyle/>
          <a:p>
            <a:pPr algn="ctr"/>
            <a:r>
              <a:rPr lang="es-CR" dirty="0"/>
              <a:t>IMPORTANTE 1</a:t>
            </a:r>
          </a:p>
        </p:txBody>
      </p:sp>
    </p:spTree>
    <p:extLst>
      <p:ext uri="{BB962C8B-B14F-4D97-AF65-F5344CB8AC3E}">
        <p14:creationId xmlns:p14="http://schemas.microsoft.com/office/powerpoint/2010/main" val="286052591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14400" y="274638"/>
            <a:ext cx="7772400" cy="778098"/>
          </a:xfrm>
        </p:spPr>
        <p:txBody>
          <a:bodyPr/>
          <a:lstStyle/>
          <a:p>
            <a:pPr algn="ctr"/>
            <a:r>
              <a:rPr lang="es-CR" dirty="0"/>
              <a:t>IMPORTANTE 1</a:t>
            </a:r>
          </a:p>
        </p:txBody>
      </p:sp>
      <p:pic>
        <p:nvPicPr>
          <p:cNvPr id="5124" name="Picture 4" descr="Resultado de imagen para normal distribution CI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76" y="1628800"/>
            <a:ext cx="8147248" cy="479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90645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683568" y="44624"/>
            <a:ext cx="7772400" cy="778098"/>
          </a:xfrm>
        </p:spPr>
        <p:txBody>
          <a:bodyPr/>
          <a:lstStyle/>
          <a:p>
            <a:pPr algn="ctr"/>
            <a:r>
              <a:rPr lang="es-CR" dirty="0"/>
              <a:t>IMPORTANTE </a:t>
            </a:r>
          </a:p>
        </p:txBody>
      </p:sp>
      <mc:AlternateContent xmlns:mc="http://schemas.openxmlformats.org/markup-compatibility/2006" xmlns:a14="http://schemas.microsoft.com/office/drawing/2010/main">
        <mc:Choice Requires="a14">
          <p:sp>
            <p:nvSpPr>
              <p:cNvPr id="5" name="Marcador de contenido 2"/>
              <p:cNvSpPr>
                <a:spLocks noGrp="1"/>
              </p:cNvSpPr>
              <p:nvPr>
                <p:ph sz="quarter" idx="1"/>
              </p:nvPr>
            </p:nvSpPr>
            <p:spPr>
              <a:xfrm>
                <a:off x="107504" y="1052736"/>
                <a:ext cx="8856984" cy="5805264"/>
              </a:xfrm>
            </p:spPr>
            <p:txBody>
              <a:bodyPr>
                <a:normAutofit/>
              </a:bodyPr>
              <a:lstStyle/>
              <a:p>
                <a:pPr algn="just"/>
                <a:r>
                  <a:rPr lang="es-CR" sz="2400" dirty="0"/>
                  <a:t>En la obtención de los límites de confianza, estos se obtienen a partir de cálculo de los intervalos de confianza. Un Intervalo de Confianza (IC) siempre tendrá la siguiente forma:</a:t>
                </a:r>
              </a:p>
              <a:p>
                <a:pPr marL="0" indent="0" algn="just">
                  <a:buNone/>
                </a:pPr>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panose="02040503050406030204" pitchFamily="18" charset="0"/>
                        </a:rPr>
                        <m:t>𝐼𝐶</m:t>
                      </m:r>
                      <m:r>
                        <a:rPr lang="es-CR" sz="2400" b="0" i="1" smtClean="0">
                          <a:latin typeface="Cambria Math" panose="02040503050406030204" pitchFamily="18" charset="0"/>
                        </a:rPr>
                        <m:t>=</m:t>
                      </m:r>
                      <m:r>
                        <a:rPr lang="es-CR" sz="2400" b="0" i="1" smtClean="0">
                          <a:latin typeface="Cambria Math" panose="02040503050406030204" pitchFamily="18" charset="0"/>
                        </a:rPr>
                        <m:t>𝑒𝑠𝑡𝑖𝑚𝑎𝑑𝑜𝑟</m:t>
                      </m:r>
                      <m:r>
                        <a:rPr lang="es-CR" sz="2400" b="0" i="1" smtClean="0">
                          <a:latin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𝑁𝑖𝑣𝑒𝑙</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𝑑𝑒</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𝑐𝑜𝑛𝑓𝑖𝑎𝑛𝑧𝑎</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ea typeface="Cambria Math" panose="02040503050406030204" pitchFamily="18" charset="0"/>
                        </a:rPr>
                        <m:t>𝑒𝑟𝑟𝑜𝑟</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𝑑𝑒</m:t>
                      </m:r>
                      <m:r>
                        <a:rPr lang="es-CR" sz="2400" b="0" i="1" smtClean="0">
                          <a:latin typeface="Cambria Math" panose="02040503050406030204" pitchFamily="18" charset="0"/>
                          <a:ea typeface="Cambria Math" panose="02040503050406030204" pitchFamily="18" charset="0"/>
                        </a:rPr>
                        <m:t> </m:t>
                      </m:r>
                      <m:r>
                        <a:rPr lang="es-CR" sz="2400" b="0" i="1" smtClean="0">
                          <a:latin typeface="Cambria Math" panose="02040503050406030204" pitchFamily="18" charset="0"/>
                          <a:ea typeface="Cambria Math" panose="02040503050406030204" pitchFamily="18" charset="0"/>
                        </a:rPr>
                        <m:t>𝑚𝑢𝑒𝑠𝑡𝑟𝑒𝑜</m:t>
                      </m:r>
                      <m:r>
                        <a:rPr lang="es-CR" sz="2400" b="0" i="1" smtClean="0">
                          <a:latin typeface="Cambria Math" panose="02040503050406030204" pitchFamily="18" charset="0"/>
                        </a:rPr>
                        <m:t> </m:t>
                      </m:r>
                    </m:oMath>
                  </m:oMathPara>
                </a14:m>
                <a:endParaRPr lang="es-CR" sz="2400" dirty="0"/>
              </a:p>
              <a:p>
                <a:pPr marL="0" indent="0" algn="just">
                  <a:buNone/>
                </a:pPr>
                <a14:m>
                  <m:oMath xmlns:m="http://schemas.openxmlformats.org/officeDocument/2006/math">
                    <m:r>
                      <a:rPr lang="es-CR" sz="2400" i="1">
                        <a:latin typeface="Cambria Math" panose="02040503050406030204" pitchFamily="18" charset="0"/>
                      </a:rPr>
                      <m:t>𝐼𝐶</m:t>
                    </m:r>
                    <m:r>
                      <a:rPr lang="es-CR" sz="2400" i="1">
                        <a:latin typeface="Cambria Math" panose="02040503050406030204" pitchFamily="18" charset="0"/>
                      </a:rPr>
                      <m:t>=</m:t>
                    </m:r>
                  </m:oMath>
                </a14:m>
                <a:r>
                  <a:rPr lang="es-CR" sz="2400" dirty="0"/>
                  <a:t> [ Límite Interior ; Límite Superior]</a:t>
                </a:r>
              </a:p>
              <a:p>
                <a:pPr marL="0" indent="0" algn="just">
                  <a:buNone/>
                </a:pPr>
                <a:r>
                  <a:rPr lang="es-CR" sz="2400" dirty="0"/>
                  <a:t>  </a:t>
                </a:r>
              </a:p>
              <a:p>
                <a:pPr algn="just"/>
                <a:r>
                  <a:rPr lang="es-CR" sz="2400" dirty="0"/>
                  <a:t>Nótese que el intervalo de confianza se constituye de 3 partes, y que estas requieren de las medidas de posición y variabilidad (Estadística Descriptiva),y de las funciones de probabilidad (Probabilidades).</a:t>
                </a:r>
              </a:p>
              <a:p>
                <a:pPr marL="0" indent="0" algn="just">
                  <a:buNone/>
                </a:pPr>
                <a:endParaRPr lang="es-CR" sz="2400" dirty="0"/>
              </a:p>
              <a:p>
                <a:pPr algn="just"/>
                <a:r>
                  <a:rPr lang="es-CR" sz="2400" dirty="0"/>
                  <a:t>Aunque veremos la modalidad para variables cuantitativas refiriéndonos al promedio (</a:t>
                </a:r>
                <a14:m>
                  <m:oMath xmlns:m="http://schemas.openxmlformats.org/officeDocument/2006/math">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oMath>
                </a14:m>
                <a:r>
                  <a:rPr lang="es-CR" sz="2400" dirty="0"/>
                  <a:t>), también estudiaremos el caso de las variables cualitativas para la proporción (</a:t>
                </a:r>
                <a14:m>
                  <m:oMath xmlns:m="http://schemas.openxmlformats.org/officeDocument/2006/math">
                    <m:r>
                      <a:rPr lang="es-CR" sz="2400" i="1" dirty="0" smtClean="0">
                        <a:latin typeface="Cambria Math" panose="02040503050406030204" pitchFamily="18" charset="0"/>
                      </a:rPr>
                      <m:t>𝑝</m:t>
                    </m:r>
                  </m:oMath>
                </a14:m>
                <a:r>
                  <a:rPr lang="es-CR" sz="2400" dirty="0"/>
                  <a:t>) .</a:t>
                </a:r>
              </a:p>
              <a:p>
                <a:pPr algn="just"/>
                <a:endParaRPr lang="es-CR" sz="2400" dirty="0"/>
              </a:p>
              <a:p>
                <a:pPr algn="just"/>
                <a:endParaRPr lang="es-CR" sz="2400" dirty="0"/>
              </a:p>
            </p:txBody>
          </p:sp>
        </mc:Choice>
        <mc:Fallback xmlns="">
          <p:sp>
            <p:nvSpPr>
              <p:cNvPr id="5" name="Marcador de contenido 2"/>
              <p:cNvSpPr>
                <a:spLocks noGrp="1" noRot="1" noChangeAspect="1" noMove="1" noResize="1" noEditPoints="1" noAdjustHandles="1" noChangeArrowheads="1" noChangeShapeType="1" noTextEdit="1"/>
              </p:cNvSpPr>
              <p:nvPr>
                <p:ph sz="quarter" idx="1"/>
              </p:nvPr>
            </p:nvSpPr>
            <p:spPr>
              <a:xfrm>
                <a:off x="107504" y="1052736"/>
                <a:ext cx="8856984" cy="5805264"/>
              </a:xfrm>
              <a:blipFill>
                <a:blip r:embed="rId2"/>
                <a:stretch>
                  <a:fillRect l="-551" t="-840" r="-1032" b="-210"/>
                </a:stretch>
              </a:blipFill>
            </p:spPr>
            <p:txBody>
              <a:bodyPr/>
              <a:lstStyle/>
              <a:p>
                <a:r>
                  <a:rPr lang="es-CR">
                    <a:noFill/>
                  </a:rPr>
                  <a:t> </a:t>
                </a:r>
              </a:p>
            </p:txBody>
          </p:sp>
        </mc:Fallback>
      </mc:AlternateContent>
    </p:spTree>
    <p:extLst>
      <p:ext uri="{BB962C8B-B14F-4D97-AF65-F5344CB8AC3E}">
        <p14:creationId xmlns:p14="http://schemas.microsoft.com/office/powerpoint/2010/main" val="1681533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260648"/>
            <a:ext cx="8424936" cy="922114"/>
          </a:xfrm>
        </p:spPr>
        <p:txBody>
          <a:bodyPr/>
          <a:lstStyle/>
          <a:p>
            <a:pPr algn="ctr"/>
            <a:r>
              <a:rPr lang="es-CR" dirty="0"/>
              <a:t>Límites para variables cuantitativas</a:t>
            </a:r>
            <a:endParaRPr lang="es-E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340768"/>
            <a:ext cx="4248472" cy="2287639"/>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1471" t="3584" r="36029" b="9191"/>
          <a:stretch/>
        </p:blipFill>
        <p:spPr>
          <a:xfrm>
            <a:off x="5148064" y="3611512"/>
            <a:ext cx="3456384" cy="2968424"/>
          </a:xfrm>
          <a:prstGeom prst="rect">
            <a:avLst/>
          </a:prstGeom>
        </p:spPr>
      </p:pic>
    </p:spTree>
    <p:extLst>
      <p:ext uri="{BB962C8B-B14F-4D97-AF65-F5344CB8AC3E}">
        <p14:creationId xmlns:p14="http://schemas.microsoft.com/office/powerpoint/2010/main" val="2254182500"/>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4638"/>
            <a:ext cx="8568952" cy="1188402"/>
          </a:xfrm>
        </p:spPr>
        <p:txBody>
          <a:bodyPr>
            <a:normAutofit fontScale="90000"/>
          </a:bodyPr>
          <a:lstStyle/>
          <a:p>
            <a:pPr algn="ctr"/>
            <a:r>
              <a:rPr lang="es-CR" dirty="0"/>
              <a:t>¿Qué tipo de análisis realizamos con variables cuantitativas?</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916832"/>
            <a:ext cx="5715000" cy="4286250"/>
          </a:xfrm>
          <a:prstGeom prst="rect">
            <a:avLst/>
          </a:prstGeom>
        </p:spPr>
      </p:pic>
    </p:spTree>
    <p:extLst>
      <p:ext uri="{BB962C8B-B14F-4D97-AF65-F5344CB8AC3E}">
        <p14:creationId xmlns:p14="http://schemas.microsoft.com/office/powerpoint/2010/main" val="35491527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
        <p:nvSpPr>
          <p:cNvPr id="18" name="17 Elipse"/>
          <p:cNvSpPr/>
          <p:nvPr/>
        </p:nvSpPr>
        <p:spPr>
          <a:xfrm>
            <a:off x="4716016"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9" name="18 Rectángulo redondeado"/>
          <p:cNvSpPr/>
          <p:nvPr/>
        </p:nvSpPr>
        <p:spPr>
          <a:xfrm>
            <a:off x="6444208"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Interpretación de los límites de confianza y otros</a:t>
            </a:r>
          </a:p>
        </p:txBody>
      </p:sp>
    </p:spTree>
    <p:extLst>
      <p:ext uri="{BB962C8B-B14F-4D97-AF65-F5344CB8AC3E}">
        <p14:creationId xmlns:p14="http://schemas.microsoft.com/office/powerpoint/2010/main" val="3309632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0" y="857232"/>
                <a:ext cx="9144000" cy="6000768"/>
              </a:xfrm>
            </p:spPr>
            <p:txBody>
              <a:bodyPr>
                <a:normAutofit/>
              </a:bodyPr>
              <a:lstStyle/>
              <a:p>
                <a:endParaRPr lang="es-CR" dirty="0"/>
              </a:p>
              <a:p>
                <a:r>
                  <a:rPr lang="es-CR" dirty="0"/>
                  <a:t>Supóngase que la distribución de la población es una curva normal con media </a:t>
                </a:r>
                <a:r>
                  <a:rPr lang="es-CR" sz="2800" dirty="0"/>
                  <a:t>µ y variancia </a:t>
                </a:r>
                <a:r>
                  <a:rPr lang="es-CR" dirty="0"/>
                  <a:t>σ</a:t>
                </a:r>
                <a:r>
                  <a:rPr lang="es-CR" baseline="30000" dirty="0"/>
                  <a:t>2 </a:t>
                </a:r>
                <a:r>
                  <a:rPr lang="es-CR" dirty="0"/>
                  <a:t>(desviación estándar σ), y de esta se tomó una muestra de tamaño n.</a:t>
                </a:r>
              </a:p>
              <a:p>
                <a:endParaRPr lang="es-CR" dirty="0"/>
              </a:p>
              <a:p>
                <a:r>
                  <a:rPr lang="es-CR" dirty="0"/>
                  <a:t>Ahora, se desea saber la posible distribución alrededor de la media muestral (</a:t>
                </a:r>
                <a14:m>
                  <m:oMath xmlns:m="http://schemas.openxmlformats.org/officeDocument/2006/math">
                    <m:acc>
                      <m:accPr>
                        <m:chr m:val="̅"/>
                        <m:ctrlPr>
                          <a:rPr lang="es-ES" i="1">
                            <a:latin typeface="Cambria Math" panose="02040503050406030204" pitchFamily="18" charset="0"/>
                          </a:rPr>
                        </m:ctrlPr>
                      </m:accPr>
                      <m:e>
                        <m:r>
                          <a:rPr lang="es-CR" i="1">
                            <a:latin typeface="Cambria Math" panose="02040503050406030204" pitchFamily="18" charset="0"/>
                          </a:rPr>
                          <m:t>𝑥</m:t>
                        </m:r>
                      </m:e>
                    </m:acc>
                  </m:oMath>
                </a14:m>
                <a:r>
                  <a:rPr lang="es-CR" dirty="0"/>
                  <a:t>) que se obtuvo.</a:t>
                </a:r>
              </a:p>
              <a:p>
                <a:pPr>
                  <a:buNone/>
                </a:pPr>
                <a:endParaRPr lang="es-CR" dirty="0"/>
              </a:p>
              <a:p>
                <a:r>
                  <a:rPr lang="es-CR" dirty="0"/>
                  <a:t>Por teoría sabemos entonces que la distribución muestral tendrá  una media de </a:t>
                </a:r>
                <a14:m>
                  <m:oMath xmlns:m="http://schemas.openxmlformats.org/officeDocument/2006/math">
                    <m:acc>
                      <m:accPr>
                        <m:chr m:val="̅"/>
                        <m:ctrlPr>
                          <a:rPr lang="es-ES" i="1">
                            <a:latin typeface="Cambria Math" panose="02040503050406030204" pitchFamily="18" charset="0"/>
                          </a:rPr>
                        </m:ctrlPr>
                      </m:accPr>
                      <m:e>
                        <m:r>
                          <a:rPr lang="es-CR" i="1">
                            <a:latin typeface="Cambria Math" panose="02040503050406030204" pitchFamily="18" charset="0"/>
                          </a:rPr>
                          <m:t>𝑥</m:t>
                        </m:r>
                      </m:e>
                    </m:acc>
                  </m:oMath>
                </a14:m>
                <a:r>
                  <a:rPr lang="es-CR" dirty="0"/>
                  <a:t>   y una variancia de σ</a:t>
                </a:r>
                <a:r>
                  <a:rPr lang="es-CR" baseline="30000" dirty="0"/>
                  <a:t>2</a:t>
                </a:r>
                <a:r>
                  <a:rPr lang="es-CR" dirty="0"/>
                  <a:t>/n (desviación estándar σ/</a:t>
                </a:r>
                <a14:m>
                  <m:oMath xmlns:m="http://schemas.openxmlformats.org/officeDocument/2006/math">
                    <m:rad>
                      <m:radPr>
                        <m:degHide m:val="on"/>
                        <m:ctrlPr>
                          <a:rPr lang="es-ES" i="1">
                            <a:latin typeface="Cambria Math" panose="02040503050406030204" pitchFamily="18" charset="0"/>
                          </a:rPr>
                        </m:ctrlPr>
                      </m:radPr>
                      <m:deg/>
                      <m:e>
                        <m:r>
                          <a:rPr lang="es-CR" i="1">
                            <a:latin typeface="Cambria Math" panose="02040503050406030204" pitchFamily="18" charset="0"/>
                          </a:rPr>
                          <m:t>𝑛</m:t>
                        </m:r>
                      </m:e>
                    </m:rad>
                  </m:oMath>
                </a14:m>
                <a:r>
                  <a:rPr lang="es-CR" dirty="0"/>
                  <a:t>  ).</a:t>
                </a:r>
              </a:p>
              <a:p>
                <a:endParaRPr lang="es-CR" dirty="0"/>
              </a:p>
              <a:p>
                <a:r>
                  <a:rPr lang="es-CR" dirty="0"/>
                  <a:t>Si la curva poblacional tiene una distribución N(</a:t>
                </a:r>
                <a:r>
                  <a:rPr lang="es-CR" sz="2400" dirty="0"/>
                  <a:t>µ</a:t>
                </a:r>
                <a:r>
                  <a:rPr lang="es-CR" dirty="0"/>
                  <a:t>,σ), la muestral tiene una curva de N(</a:t>
                </a:r>
                <a14:m>
                  <m:oMath xmlns:m="http://schemas.openxmlformats.org/officeDocument/2006/math">
                    <m:acc>
                      <m:accPr>
                        <m:chr m:val="̅"/>
                        <m:ctrlPr>
                          <a:rPr lang="es-ES" i="1">
                            <a:latin typeface="Cambria Math" panose="02040503050406030204" pitchFamily="18" charset="0"/>
                          </a:rPr>
                        </m:ctrlPr>
                      </m:accPr>
                      <m:e>
                        <m:r>
                          <a:rPr lang="es-CR" i="1">
                            <a:latin typeface="Cambria Math" panose="02040503050406030204" pitchFamily="18" charset="0"/>
                          </a:rPr>
                          <m:t>𝑥</m:t>
                        </m:r>
                      </m:e>
                    </m:acc>
                  </m:oMath>
                </a14:m>
                <a:r>
                  <a:rPr lang="es-CR" dirty="0"/>
                  <a:t>,σ/</a:t>
                </a:r>
                <a14:m>
                  <m:oMath xmlns:m="http://schemas.openxmlformats.org/officeDocument/2006/math">
                    <m:rad>
                      <m:radPr>
                        <m:degHide m:val="on"/>
                        <m:ctrlPr>
                          <a:rPr lang="es-ES" i="1">
                            <a:latin typeface="Cambria Math" panose="02040503050406030204" pitchFamily="18" charset="0"/>
                          </a:rPr>
                        </m:ctrlPr>
                      </m:radPr>
                      <m:deg/>
                      <m:e>
                        <m:r>
                          <a:rPr lang="es-CR" i="1">
                            <a:latin typeface="Cambria Math" panose="02040503050406030204" pitchFamily="18" charset="0"/>
                          </a:rPr>
                          <m:t>𝑛</m:t>
                        </m:r>
                      </m:e>
                    </m:rad>
                  </m:oMath>
                </a14:m>
                <a:r>
                  <a:rPr lang="es-CR" dirty="0"/>
                  <a:t> ) </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0" y="857232"/>
                <a:ext cx="9144000" cy="6000768"/>
              </a:xfrm>
              <a:blipFill rotWithShape="0">
                <a:blip r:embed="rId2"/>
                <a:stretch>
                  <a:fillRect l="-667"/>
                </a:stretch>
              </a:blipFill>
            </p:spPr>
            <p:txBody>
              <a:bodyPr/>
              <a:lstStyle/>
              <a:p>
                <a:r>
                  <a:rPr lang="es-ES">
                    <a:noFill/>
                  </a:rPr>
                  <a:t> </a:t>
                </a:r>
              </a:p>
            </p:txBody>
          </p:sp>
        </mc:Fallback>
      </mc:AlternateContent>
      <p:sp>
        <p:nvSpPr>
          <p:cNvPr id="102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Tree>
  </p:cSld>
  <p:clrMapOvr>
    <a:masterClrMapping/>
  </p:clrMapOvr>
  <p:transition>
    <p:wipe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2643174" y="1214422"/>
            <a:ext cx="3207290" cy="2143140"/>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a:stretch>
            <a:fillRect/>
          </a:stretch>
        </p:blipFill>
        <p:spPr bwMode="auto">
          <a:xfrm>
            <a:off x="2500298" y="4214818"/>
            <a:ext cx="3528019" cy="2357454"/>
          </a:xfrm>
          <a:prstGeom prst="rect">
            <a:avLst/>
          </a:prstGeom>
          <a:noFill/>
          <a:ln w="9525">
            <a:noFill/>
            <a:miter lim="800000"/>
            <a:headEnd/>
            <a:tailEnd/>
          </a:ln>
        </p:spPr>
      </p:pic>
      <p:sp>
        <p:nvSpPr>
          <p:cNvPr id="6"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4810" y="6143644"/>
            <a:ext cx="167432" cy="428628"/>
          </a:xfrm>
          <a:prstGeom prst="rect">
            <a:avLst/>
          </a:prstGeom>
          <a:noFill/>
        </p:spPr>
      </p:pic>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2911" y="3000372"/>
            <a:ext cx="104775" cy="238125"/>
          </a:xfrm>
          <a:prstGeom prst="rect">
            <a:avLst/>
          </a:prstGeom>
          <a:noFill/>
        </p:spPr>
      </p:pic>
      <p:sp>
        <p:nvSpPr>
          <p:cNvPr id="9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0" y="3047999"/>
            <a:ext cx="419100" cy="238125"/>
          </a:xfrm>
          <a:prstGeom prst="rect">
            <a:avLst/>
          </a:prstGeom>
          <a:noFill/>
        </p:spPr>
      </p:pic>
      <p:sp>
        <p:nvSpPr>
          <p:cNvPr id="9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43306" y="3071810"/>
            <a:ext cx="419100" cy="238125"/>
          </a:xfrm>
          <a:prstGeom prst="rect">
            <a:avLst/>
          </a:prstGeom>
          <a:noFill/>
        </p:spPr>
      </p:pic>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3"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43306" y="6286520"/>
            <a:ext cx="419100" cy="238125"/>
          </a:xfrm>
          <a:prstGeom prst="rect">
            <a:avLst/>
          </a:prstGeom>
          <a:noFill/>
        </p:spPr>
      </p:pic>
      <p:sp>
        <p:nvSpPr>
          <p:cNvPr id="92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572000" y="6286520"/>
            <a:ext cx="419100" cy="238125"/>
          </a:xfrm>
          <a:prstGeom prst="rect">
            <a:avLst/>
          </a:prstGeom>
          <a:noFill/>
        </p:spPr>
      </p:pic>
      <p:cxnSp>
        <p:nvCxnSpPr>
          <p:cNvPr id="19" name="18 Conector recto"/>
          <p:cNvCxnSpPr/>
          <p:nvPr/>
        </p:nvCxnSpPr>
        <p:spPr>
          <a:xfrm rot="5400000">
            <a:off x="1357302" y="3857640"/>
            <a:ext cx="5857892"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rot="5400000">
            <a:off x="71406" y="3713958"/>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7" name="26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rot="10800000" flipV="1">
            <a:off x="5286381" y="4286255"/>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Rectángulo"/>
          <p:cNvSpPr/>
          <p:nvPr/>
        </p:nvSpPr>
        <p:spPr>
          <a:xfrm>
            <a:off x="428596" y="107154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población</a:t>
            </a:r>
          </a:p>
        </p:txBody>
      </p:sp>
      <p:sp>
        <p:nvSpPr>
          <p:cNvPr id="33" name="32 Rectángulo"/>
          <p:cNvSpPr/>
          <p:nvPr/>
        </p:nvSpPr>
        <p:spPr>
          <a:xfrm>
            <a:off x="500034" y="571501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muestra</a:t>
            </a:r>
          </a:p>
        </p:txBody>
      </p:sp>
      <p:sp>
        <p:nvSpPr>
          <p:cNvPr id="34" name="33 Rectángulo"/>
          <p:cNvSpPr/>
          <p:nvPr/>
        </p:nvSpPr>
        <p:spPr>
          <a:xfrm>
            <a:off x="285720" y="3286124"/>
            <a:ext cx="1500198" cy="1071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Se extrae muestra de tamaña “n” </a:t>
            </a:r>
          </a:p>
        </p:txBody>
      </p:sp>
      <p:sp>
        <p:nvSpPr>
          <p:cNvPr id="923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9"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858016" y="3786190"/>
            <a:ext cx="1739832" cy="928694"/>
          </a:xfrm>
          <a:prstGeom prst="rect">
            <a:avLst/>
          </a:prstGeom>
          <a:noFill/>
        </p:spPr>
      </p:pic>
      <p:cxnSp>
        <p:nvCxnSpPr>
          <p:cNvPr id="3" name="Conector recto de flecha 2">
            <a:extLst>
              <a:ext uri="{FF2B5EF4-FFF2-40B4-BE49-F238E27FC236}">
                <a16:creationId xmlns:a16="http://schemas.microsoft.com/office/drawing/2014/main" id="{C2DFE74F-5D2E-4FDA-92CB-9EA4FD528340}"/>
              </a:ext>
            </a:extLst>
          </p:cNvPr>
          <p:cNvCxnSpPr>
            <a:cxnSpLocks/>
          </p:cNvCxnSpPr>
          <p:nvPr/>
        </p:nvCxnSpPr>
        <p:spPr>
          <a:xfrm flipH="1" flipV="1">
            <a:off x="6839195" y="1770347"/>
            <a:ext cx="613125" cy="650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Conector recto de flecha 8">
            <a:extLst>
              <a:ext uri="{FF2B5EF4-FFF2-40B4-BE49-F238E27FC236}">
                <a16:creationId xmlns:a16="http://schemas.microsoft.com/office/drawing/2014/main" id="{41E0FDB9-B015-499F-B0E5-B7F1A095E659}"/>
              </a:ext>
            </a:extLst>
          </p:cNvPr>
          <p:cNvCxnSpPr>
            <a:cxnSpLocks/>
          </p:cNvCxnSpPr>
          <p:nvPr/>
        </p:nvCxnSpPr>
        <p:spPr>
          <a:xfrm flipV="1">
            <a:off x="7452320" y="1540452"/>
            <a:ext cx="468135" cy="880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recto de flecha 30">
            <a:extLst>
              <a:ext uri="{FF2B5EF4-FFF2-40B4-BE49-F238E27FC236}">
                <a16:creationId xmlns:a16="http://schemas.microsoft.com/office/drawing/2014/main" id="{3C581514-FCE2-4B84-8D28-12D3671FFC0D}"/>
              </a:ext>
            </a:extLst>
          </p:cNvPr>
          <p:cNvCxnSpPr/>
          <p:nvPr/>
        </p:nvCxnSpPr>
        <p:spPr>
          <a:xfrm flipH="1" flipV="1">
            <a:off x="7074040" y="4683725"/>
            <a:ext cx="594304" cy="490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E7F7B00F-16FA-4169-AFBB-052FF3EA6FE8}"/>
              </a:ext>
            </a:extLst>
          </p:cNvPr>
          <p:cNvCxnSpPr>
            <a:cxnSpLocks/>
          </p:cNvCxnSpPr>
          <p:nvPr/>
        </p:nvCxnSpPr>
        <p:spPr>
          <a:xfrm flipV="1">
            <a:off x="7668344" y="4357694"/>
            <a:ext cx="504056" cy="8169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D7BD37F-C5B1-4263-A978-E33C06B8731D}"/>
              </a:ext>
            </a:extLst>
          </p:cNvPr>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mc:AlternateContent xmlns:mc="http://schemas.openxmlformats.org/markup-compatibility/2006" xmlns:a14="http://schemas.microsoft.com/office/drawing/2010/main">
        <mc:Choice Requires="a14">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613511404"/>
                  </p:ext>
                </p:extLst>
              </p:nvPr>
            </p:nvGraphicFramePr>
            <p:xfrm>
              <a:off x="755576" y="1700808"/>
              <a:ext cx="7416825" cy="3120346"/>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𝜇</m:t>
                                </m:r>
                              </m:oMath>
                            </m:oMathPara>
                          </a14:m>
                          <a:endParaRPr lang="en-US" sz="2800"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s-CR" sz="2800" smtClean="0">
                                        <a:latin typeface="Cambria Math" panose="02040503050406030204" pitchFamily="18" charset="0"/>
                                      </a:rPr>
                                      <m:t>𝑥</m:t>
                                    </m:r>
                                  </m:e>
                                </m:acc>
                              </m:oMath>
                            </m:oMathPara>
                          </a14:m>
                          <a:endParaRPr lang="en-US" dirty="0"/>
                        </a:p>
                      </a:txBody>
                      <a:tcPr/>
                    </a:tc>
                    <a:extLst>
                      <a:ext uri="{0D108BD9-81ED-4DB2-BD59-A6C34878D82A}">
                        <a16:rowId xmlns:a16="http://schemas.microsoft.com/office/drawing/2014/main" val="20985385"/>
                      </a:ext>
                    </a:extLst>
                  </a:tr>
                  <a:tr h="1200133">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s-CR" dirty="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𝜎</m:t>
                                </m:r>
                              </m:oMath>
                            </m:oMathPara>
                          </a14:m>
                          <a:endParaRPr lang="en-US" sz="1800" dirty="0"/>
                        </a:p>
                        <a:p>
                          <a:pPr algn="ctr"/>
                          <a:endParaRPr lang="en-US"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smtClean="0">
                                        <a:latin typeface="Cambria Math" panose="02040503050406030204" pitchFamily="18" charset="0"/>
                                      </a:rPr>
                                      <m:t>𝜎</m:t>
                                    </m:r>
                                  </m:num>
                                  <m:den>
                                    <m:rad>
                                      <m:radPr>
                                        <m:degHide m:val="on"/>
                                        <m:ctrlPr>
                                          <a:rPr lang="en-US" sz="2800" i="1" smtClean="0">
                                            <a:latin typeface="Cambria Math" panose="02040503050406030204" pitchFamily="18" charset="0"/>
                                          </a:rPr>
                                        </m:ctrlPr>
                                      </m:radPr>
                                      <m:deg/>
                                      <m:e>
                                        <m:r>
                                          <a:rPr lang="es-CR" sz="2800" smtClean="0">
                                            <a:latin typeface="Cambria Math" panose="02040503050406030204" pitchFamily="18" charset="0"/>
                                          </a:rPr>
                                          <m:t>𝑛</m:t>
                                        </m:r>
                                      </m:e>
                                    </m:rad>
                                  </m:den>
                                </m:f>
                              </m:oMath>
                            </m:oMathPara>
                          </a14:m>
                          <a:endParaRPr lang="en-US" dirty="0"/>
                        </a:p>
                      </a:txBody>
                      <a:tcPr/>
                    </a:tc>
                    <a:extLst>
                      <a:ext uri="{0D108BD9-81ED-4DB2-BD59-A6C34878D82A}">
                        <a16:rowId xmlns:a16="http://schemas.microsoft.com/office/drawing/2014/main" val="855066139"/>
                      </a:ext>
                    </a:extLst>
                  </a:tr>
                </a:tbl>
              </a:graphicData>
            </a:graphic>
          </p:graphicFrame>
        </mc:Choice>
        <mc:Fallback xmlns="">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613511404"/>
                  </p:ext>
                </p:extLst>
              </p:nvPr>
            </p:nvGraphicFramePr>
            <p:xfrm>
              <a:off x="755576" y="1700808"/>
              <a:ext cx="7416825" cy="3120346"/>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n-US"/>
                        </a:p>
                      </a:txBody>
                      <a:tcPr>
                        <a:blipFill>
                          <a:blip r:embed="rId2"/>
                          <a:stretch>
                            <a:fillRect l="-100246" t="-62437" r="-100985" b="-101015"/>
                          </a:stretch>
                        </a:blipFill>
                      </a:tcPr>
                    </a:tc>
                    <a:tc>
                      <a:txBody>
                        <a:bodyPr/>
                        <a:lstStyle/>
                        <a:p>
                          <a:endParaRPr lang="en-US"/>
                        </a:p>
                      </a:txBody>
                      <a:tcPr>
                        <a:blipFill>
                          <a:blip r:embed="rId2"/>
                          <a:stretch>
                            <a:fillRect l="-200246" t="-62437" r="-985" b="-101015"/>
                          </a:stretch>
                        </a:blipFill>
                      </a:tcPr>
                    </a:tc>
                    <a:extLst>
                      <a:ext uri="{0D108BD9-81ED-4DB2-BD59-A6C34878D82A}">
                        <a16:rowId xmlns:a16="http://schemas.microsoft.com/office/drawing/2014/main" val="20985385"/>
                      </a:ext>
                    </a:extLst>
                  </a:tr>
                  <a:tr h="1200133">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n-US"/>
                        </a:p>
                      </a:txBody>
                      <a:tcPr>
                        <a:blipFill>
                          <a:blip r:embed="rId2"/>
                          <a:stretch>
                            <a:fillRect l="-100246" t="-162437" r="-100985" b="-1015"/>
                          </a:stretch>
                        </a:blipFill>
                      </a:tcPr>
                    </a:tc>
                    <a:tc>
                      <a:txBody>
                        <a:bodyPr/>
                        <a:lstStyle/>
                        <a:p>
                          <a:endParaRPr lang="en-US"/>
                        </a:p>
                      </a:txBody>
                      <a:tcPr>
                        <a:blipFill>
                          <a:blip r:embed="rId2"/>
                          <a:stretch>
                            <a:fillRect l="-200246" t="-162437" r="-985" b="-1015"/>
                          </a:stretch>
                        </a:blipFill>
                      </a:tcPr>
                    </a:tc>
                    <a:extLst>
                      <a:ext uri="{0D108BD9-81ED-4DB2-BD59-A6C34878D82A}">
                        <a16:rowId xmlns:a16="http://schemas.microsoft.com/office/drawing/2014/main" val="855066139"/>
                      </a:ext>
                    </a:extLst>
                  </a:tr>
                </a:tbl>
              </a:graphicData>
            </a:graphic>
          </p:graphicFrame>
        </mc:Fallback>
      </mc:AlternateContent>
    </p:spTree>
    <p:extLst>
      <p:ext uri="{BB962C8B-B14F-4D97-AF65-F5344CB8AC3E}">
        <p14:creationId xmlns:p14="http://schemas.microsoft.com/office/powerpoint/2010/main" val="327102728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14282" y="857232"/>
                <a:ext cx="5643602" cy="6000768"/>
              </a:xfrm>
            </p:spPr>
            <p:txBody>
              <a:bodyPr/>
              <a:lstStyle/>
              <a:p>
                <a:r>
                  <a:rPr lang="es-CR" dirty="0"/>
                  <a:t>Lo deseable es que el valor del promedio muestral (</a:t>
                </a:r>
                <a14:m>
                  <m:oMath xmlns:m="http://schemas.openxmlformats.org/officeDocument/2006/math">
                    <m:acc>
                      <m:accPr>
                        <m:chr m:val="̅"/>
                        <m:ctrlPr>
                          <a:rPr lang="es-CR" i="1">
                            <a:latin typeface="Cambria Math" panose="02040503050406030204" pitchFamily="18" charset="0"/>
                          </a:rPr>
                        </m:ctrlPr>
                      </m:accPr>
                      <m:e>
                        <m:r>
                          <a:rPr lang="es-CR" i="1">
                            <a:latin typeface="Cambria Math" panose="02040503050406030204" pitchFamily="18" charset="0"/>
                          </a:rPr>
                          <m:t>𝑥</m:t>
                        </m:r>
                      </m:e>
                    </m:acc>
                  </m:oMath>
                </a14:m>
                <a:r>
                  <a:rPr lang="es-CR" dirty="0"/>
                  <a:t>), fuera exactamente igual como el del poblacional (</a:t>
                </a:r>
                <a:r>
                  <a:rPr lang="es-CR" sz="2800" dirty="0"/>
                  <a:t>µ</a:t>
                </a:r>
                <a:r>
                  <a:rPr lang="es-CR" dirty="0"/>
                  <a:t>), como se dio en la filmina anterior.</a:t>
                </a:r>
              </a:p>
              <a:p>
                <a:endParaRPr lang="es-CR" dirty="0"/>
              </a:p>
              <a:p>
                <a:r>
                  <a:rPr lang="es-CR" dirty="0"/>
                  <a:t>Como casi nunca se sabe el valor verdadero de </a:t>
                </a:r>
                <a:r>
                  <a:rPr lang="es-CR" sz="2400" dirty="0"/>
                  <a:t>µ, entonces lo ideal sería brindar posibles límites de confianza en donde se podría esperar que estos límites contengan al parámetro </a:t>
                </a:r>
                <a:r>
                  <a:rPr lang="es-CR" sz="2800" dirty="0"/>
                  <a:t>µ, </a:t>
                </a:r>
                <a:r>
                  <a:rPr lang="es-CR" sz="2400" dirty="0"/>
                  <a:t>con un determinado error probabilístico asociado.</a:t>
                </a:r>
              </a:p>
              <a:p>
                <a:endParaRPr lang="es-CR" sz="2400" dirty="0"/>
              </a:p>
              <a:p>
                <a:r>
                  <a:rPr lang="es-CR" sz="2400" dirty="0"/>
                  <a:t>Para este error probabilístico utilizaremos la curva normal estándar y sus valores de Z.</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14282" y="857232"/>
                <a:ext cx="5643602" cy="6000768"/>
              </a:xfrm>
              <a:blipFill>
                <a:blip r:embed="rId2"/>
                <a:stretch>
                  <a:fillRect l="-1080" t="-915" r="-2700"/>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14340" name="Picture 4" descr="http://opusdeiblogs.es/soclliure/files/2009/08/equal.jpg"/>
          <p:cNvPicPr>
            <a:picLocks noChangeAspect="1" noChangeArrowheads="1"/>
          </p:cNvPicPr>
          <p:nvPr/>
        </p:nvPicPr>
        <p:blipFill>
          <a:blip r:embed="rId3" cstate="print"/>
          <a:srcRect/>
          <a:stretch>
            <a:fillRect/>
          </a:stretch>
        </p:blipFill>
        <p:spPr bwMode="auto">
          <a:xfrm>
            <a:off x="5857884" y="928670"/>
            <a:ext cx="3110682" cy="2071702"/>
          </a:xfrm>
          <a:prstGeom prst="rect">
            <a:avLst/>
          </a:prstGeom>
          <a:noFill/>
        </p:spPr>
      </p:pic>
      <p:pic>
        <p:nvPicPr>
          <p:cNvPr id="14342" name="Picture 6" descr="http://blogs.20minutos.es/myfiles/madreconadolescentes/interrogaci%C3%B3n.jpg"/>
          <p:cNvPicPr>
            <a:picLocks noChangeAspect="1" noChangeArrowheads="1"/>
          </p:cNvPicPr>
          <p:nvPr/>
        </p:nvPicPr>
        <p:blipFill>
          <a:blip r:embed="rId4" cstate="print"/>
          <a:srcRect/>
          <a:stretch>
            <a:fillRect/>
          </a:stretch>
        </p:blipFill>
        <p:spPr bwMode="auto">
          <a:xfrm>
            <a:off x="6286512" y="3071810"/>
            <a:ext cx="2500330" cy="35433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p:cNvPicPr>
            <a:picLocks noChangeAspect="1" noChangeArrowheads="1"/>
          </p:cNvPicPr>
          <p:nvPr/>
        </p:nvPicPr>
        <p:blipFill>
          <a:blip r:embed="rId2" cstate="print"/>
          <a:srcRect/>
          <a:stretch>
            <a:fillRect/>
          </a:stretch>
        </p:blipFill>
        <p:spPr bwMode="auto">
          <a:xfrm>
            <a:off x="2500298" y="1214422"/>
            <a:ext cx="3207290" cy="2143140"/>
          </a:xfrm>
          <a:prstGeom prst="rect">
            <a:avLst/>
          </a:prstGeom>
          <a:noFill/>
          <a:ln w="9525">
            <a:noFill/>
            <a:miter lim="800000"/>
            <a:headEnd/>
            <a:tailEnd/>
          </a:ln>
        </p:spPr>
      </p:pic>
      <p:pic>
        <p:nvPicPr>
          <p:cNvPr id="15" name="Picture 1"/>
          <p:cNvPicPr>
            <a:picLocks noChangeAspect="1" noChangeArrowheads="1"/>
          </p:cNvPicPr>
          <p:nvPr/>
        </p:nvPicPr>
        <p:blipFill>
          <a:blip r:embed="rId2" cstate="print"/>
          <a:srcRect/>
          <a:stretch>
            <a:fillRect/>
          </a:stretch>
        </p:blipFill>
        <p:spPr bwMode="auto">
          <a:xfrm>
            <a:off x="1643042" y="4286256"/>
            <a:ext cx="3528019" cy="2357454"/>
          </a:xfrm>
          <a:prstGeom prst="rect">
            <a:avLst/>
          </a:prstGeom>
          <a:noFill/>
          <a:ln w="9525">
            <a:noFill/>
            <a:miter lim="800000"/>
            <a:headEnd/>
            <a:tailEnd/>
          </a:ln>
        </p:spPr>
      </p:pic>
      <p:pic>
        <p:nvPicPr>
          <p:cNvPr id="16"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29997" y="6215082"/>
            <a:ext cx="167432" cy="428628"/>
          </a:xfrm>
          <a:prstGeom prst="rect">
            <a:avLst/>
          </a:prstGeom>
          <a:noFill/>
        </p:spPr>
      </p:pic>
      <p:pic>
        <p:nvPicPr>
          <p:cNvPr id="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10035" y="3000372"/>
            <a:ext cx="104775" cy="238125"/>
          </a:xfrm>
          <a:prstGeom prst="rect">
            <a:avLst/>
          </a:prstGeom>
          <a:noFill/>
        </p:spPr>
      </p:pic>
      <p:pic>
        <p:nvPicPr>
          <p:cNvPr id="18"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29124" y="3047999"/>
            <a:ext cx="419100" cy="238125"/>
          </a:xfrm>
          <a:prstGeom prst="rect">
            <a:avLst/>
          </a:prstGeom>
          <a:noFill/>
        </p:spPr>
      </p:pic>
      <p:pic>
        <p:nvPicPr>
          <p:cNvPr id="19"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00430" y="3071810"/>
            <a:ext cx="419100" cy="238125"/>
          </a:xfrm>
          <a:prstGeom prst="rect">
            <a:avLst/>
          </a:prstGeom>
          <a:noFill/>
        </p:spPr>
      </p:pic>
      <p:pic>
        <p:nvPicPr>
          <p:cNvPr id="20"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58493" y="6286520"/>
            <a:ext cx="419100" cy="238125"/>
          </a:xfrm>
          <a:prstGeom prst="rect">
            <a:avLst/>
          </a:prstGeom>
          <a:noFill/>
        </p:spPr>
      </p:pic>
      <p:pic>
        <p:nvPicPr>
          <p:cNvPr id="21"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687187" y="6286520"/>
            <a:ext cx="419100" cy="238125"/>
          </a:xfrm>
          <a:prstGeom prst="rect">
            <a:avLst/>
          </a:prstGeom>
          <a:noFill/>
        </p:spPr>
      </p:pic>
      <p:pic>
        <p:nvPicPr>
          <p:cNvPr id="22"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3" name="22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a:off x="1214414" y="4643446"/>
            <a:ext cx="1143008"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00034" y="3786190"/>
            <a:ext cx="1739832" cy="928694"/>
          </a:xfrm>
          <a:prstGeom prst="rect">
            <a:avLst/>
          </a:prstGeom>
          <a:noFill/>
        </p:spPr>
      </p:pic>
      <p:sp>
        <p:nvSpPr>
          <p:cNvPr id="26"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cxnSp>
        <p:nvCxnSpPr>
          <p:cNvPr id="29" name="28 Conector recto"/>
          <p:cNvCxnSpPr/>
          <p:nvPr/>
        </p:nvCxnSpPr>
        <p:spPr>
          <a:xfrm rot="5400000">
            <a:off x="1321583" y="3821921"/>
            <a:ext cx="5643578"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2571736" y="6643710"/>
            <a:ext cx="1785950" cy="0"/>
          </a:xfrm>
          <a:prstGeom prst="line">
            <a:avLst/>
          </a:prstGeom>
        </p:spPr>
        <p:style>
          <a:lnRef idx="3">
            <a:schemeClr val="dk1"/>
          </a:lnRef>
          <a:fillRef idx="0">
            <a:schemeClr val="dk1"/>
          </a:fillRef>
          <a:effectRef idx="2">
            <a:schemeClr val="dk1"/>
          </a:effectRef>
          <a:fontRef idx="minor">
            <a:schemeClr val="tx1"/>
          </a:fontRef>
        </p:style>
      </p:cxnSp>
      <p:cxnSp>
        <p:nvCxnSpPr>
          <p:cNvPr id="38" name="37 Conector recto"/>
          <p:cNvCxnSpPr/>
          <p:nvPr/>
        </p:nvCxnSpPr>
        <p:spPr>
          <a:xfrm rot="5400000" flipH="1" flipV="1">
            <a:off x="4179103" y="6679417"/>
            <a:ext cx="357166" cy="0"/>
          </a:xfrm>
          <a:prstGeom prst="line">
            <a:avLst/>
          </a:prstGeom>
        </p:spPr>
        <p:style>
          <a:lnRef idx="3">
            <a:schemeClr val="dk1"/>
          </a:lnRef>
          <a:fillRef idx="0">
            <a:schemeClr val="dk1"/>
          </a:fillRef>
          <a:effectRef idx="2">
            <a:schemeClr val="dk1"/>
          </a:effectRef>
          <a:fontRef idx="minor">
            <a:schemeClr val="tx1"/>
          </a:fontRef>
        </p:style>
      </p:cxnSp>
      <p:cxnSp>
        <p:nvCxnSpPr>
          <p:cNvPr id="39" name="38 Conector recto"/>
          <p:cNvCxnSpPr/>
          <p:nvPr/>
        </p:nvCxnSpPr>
        <p:spPr>
          <a:xfrm rot="5400000" flipH="1" flipV="1">
            <a:off x="2393153" y="6679417"/>
            <a:ext cx="357166"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ransition>
    <p:strips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07504" y="1071546"/>
                <a:ext cx="8784976" cy="5572164"/>
              </a:xfrm>
            </p:spPr>
            <p:txBody>
              <a:bodyPr/>
              <a:lstStyle/>
              <a:p>
                <a:r>
                  <a:rPr lang="es-CR" dirty="0"/>
                  <a:t>Ahora nos preguntamos: ¿dentro de qué valores se encontrará el 95% de los valores de </a:t>
                </a:r>
                <a14:m>
                  <m:oMath xmlns:m="http://schemas.openxmlformats.org/officeDocument/2006/math">
                    <m:acc>
                      <m:accPr>
                        <m:chr m:val="̅"/>
                        <m:ctrlPr>
                          <a:rPr lang="es-CR" b="0" i="1" smtClean="0">
                            <a:latin typeface="Cambria Math" panose="02040503050406030204" pitchFamily="18" charset="0"/>
                          </a:rPr>
                        </m:ctrlPr>
                      </m:accPr>
                      <m:e>
                        <m:r>
                          <a:rPr lang="es-CR" i="1">
                            <a:latin typeface="Cambria Math" panose="02040503050406030204" pitchFamily="18" charset="0"/>
                          </a:rPr>
                          <m:t>𝑥</m:t>
                        </m:r>
                      </m:e>
                    </m:acc>
                  </m:oMath>
                </a14:m>
                <a:r>
                  <a:rPr lang="es-CR" dirty="0"/>
                  <a:t>?  Recordemos que por probabilidades sabíamos que </a:t>
                </a:r>
                <a14:m>
                  <m:oMath xmlns:m="http://schemas.openxmlformats.org/officeDocument/2006/math">
                    <m:r>
                      <a:rPr lang="es-CR" sz="2400" b="0" i="1" smtClean="0">
                        <a:latin typeface="Cambria Math" panose="02040503050406030204" pitchFamily="18" charset="0"/>
                      </a:rPr>
                      <m:t>𝑃</m:t>
                    </m:r>
                    <m:d>
                      <m:dPr>
                        <m:ctrlPr>
                          <a:rPr lang="es-CR" sz="2400" b="0" i="1" smtClean="0">
                            <a:latin typeface="Cambria Math" panose="02040503050406030204" pitchFamily="18" charset="0"/>
                          </a:rPr>
                        </m:ctrlPr>
                      </m:dPr>
                      <m:e>
                        <m:r>
                          <a:rPr lang="es-CR" sz="2400" b="0" i="1" smtClean="0">
                            <a:latin typeface="Cambria Math" panose="02040503050406030204" pitchFamily="18" charset="0"/>
                          </a:rPr>
                          <m:t>−1.96</m:t>
                        </m:r>
                        <m:r>
                          <a:rPr lang="es-CR" sz="2400" b="0" i="1" smtClean="0">
                            <a:latin typeface="Cambria Math" panose="02040503050406030204" pitchFamily="18" charset="0"/>
                            <a:ea typeface="Cambria Math" panose="02040503050406030204" pitchFamily="18" charset="0"/>
                          </a:rPr>
                          <m:t>≤</m:t>
                        </m:r>
                        <m:r>
                          <a:rPr lang="es-CR" sz="2400" b="0" i="1" smtClean="0">
                            <a:latin typeface="Cambria Math" panose="02040503050406030204" pitchFamily="18" charset="0"/>
                          </a:rPr>
                          <m:t>𝑧</m:t>
                        </m:r>
                        <m:r>
                          <a:rPr lang="es-CR" sz="2400" i="1">
                            <a:latin typeface="Cambria Math" panose="02040503050406030204" pitchFamily="18" charset="0"/>
                            <a:ea typeface="Cambria Math" panose="02040503050406030204" pitchFamily="18" charset="0"/>
                          </a:rPr>
                          <m:t>≤</m:t>
                        </m:r>
                        <m:r>
                          <a:rPr lang="es-CR" sz="2400" i="1">
                            <a:latin typeface="Cambria Math" panose="02040503050406030204" pitchFamily="18" charset="0"/>
                          </a:rPr>
                          <m:t>1.96</m:t>
                        </m:r>
                      </m:e>
                    </m:d>
                    <m:r>
                      <a:rPr lang="es-CR" sz="2400" b="0" i="1" smtClean="0">
                        <a:latin typeface="Cambria Math" panose="02040503050406030204" pitchFamily="18" charset="0"/>
                      </a:rPr>
                      <m:t>=0,95</m:t>
                    </m:r>
                  </m:oMath>
                </a14:m>
                <a:endParaRPr lang="es-CR" sz="24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07504" y="1071546"/>
                <a:ext cx="8784976" cy="5572164"/>
              </a:xfrm>
              <a:blipFill>
                <a:blip r:embed="rId2"/>
                <a:stretch>
                  <a:fillRect l="-694" t="-875" r="-972"/>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7170" name="Picture 2"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120" b="17921"/>
          <a:stretch/>
        </p:blipFill>
        <p:spPr bwMode="auto">
          <a:xfrm>
            <a:off x="285720" y="2708920"/>
            <a:ext cx="3840726" cy="1800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normal distribution CI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288" y="4276614"/>
            <a:ext cx="3494192" cy="2331796"/>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derecha 8"/>
          <p:cNvSpPr/>
          <p:nvPr/>
        </p:nvSpPr>
        <p:spPr>
          <a:xfrm rot="2301381">
            <a:off x="4283298" y="4837333"/>
            <a:ext cx="1440160" cy="4320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R"/>
          </a:p>
        </p:txBody>
      </p:sp>
      <mc:AlternateContent xmlns:mc="http://schemas.openxmlformats.org/markup-compatibility/2006" xmlns:a14="http://schemas.microsoft.com/office/drawing/2010/main">
        <mc:Choice Requires="a14">
          <p:sp>
            <p:nvSpPr>
              <p:cNvPr id="10" name="CuadroTexto 9"/>
              <p:cNvSpPr txBox="1"/>
              <p:nvPr/>
            </p:nvSpPr>
            <p:spPr>
              <a:xfrm>
                <a:off x="549899" y="5442512"/>
                <a:ext cx="3312368" cy="369332"/>
              </a:xfrm>
              <a:prstGeom prst="rect">
                <a:avLst/>
              </a:prstGeom>
              <a:noFill/>
            </p:spPr>
            <p:txBody>
              <a:bodyPr wrap="square" rtlCol="0">
                <a:spAutoFit/>
              </a:bodyPr>
              <a:lstStyle/>
              <a:p>
                <a:r>
                  <a:rPr lang="es-CR" dirty="0"/>
                  <a:t>¿Cuánto acumulamos para </a:t>
                </a:r>
                <a14:m>
                  <m:oMath xmlns:m="http://schemas.openxmlformats.org/officeDocument/2006/math">
                    <m:r>
                      <a:rPr lang="es-CR" i="1" dirty="0" smtClean="0">
                        <a:latin typeface="Cambria Math" panose="02040503050406030204" pitchFamily="18" charset="0"/>
                      </a:rPr>
                      <m:t>± 2</m:t>
                    </m:r>
                    <m:r>
                      <a:rPr lang="es-CR" i="1" dirty="0" smtClean="0">
                        <a:latin typeface="Cambria Math" panose="02040503050406030204" pitchFamily="18" charset="0"/>
                        <a:ea typeface="Cambria Math" panose="02040503050406030204" pitchFamily="18" charset="0"/>
                      </a:rPr>
                      <m:t>𝜎</m:t>
                    </m:r>
                  </m:oMath>
                </a14:m>
                <a:r>
                  <a:rPr lang="es-CR" dirty="0"/>
                  <a:t> ?</a:t>
                </a:r>
              </a:p>
            </p:txBody>
          </p:sp>
        </mc:Choice>
        <mc:Fallback xmlns="">
          <p:sp>
            <p:nvSpPr>
              <p:cNvPr id="10" name="CuadroTexto 9"/>
              <p:cNvSpPr txBox="1">
                <a:spLocks noRot="1" noChangeAspect="1" noMove="1" noResize="1" noEditPoints="1" noAdjustHandles="1" noChangeArrowheads="1" noChangeShapeType="1" noTextEdit="1"/>
              </p:cNvSpPr>
              <p:nvPr/>
            </p:nvSpPr>
            <p:spPr>
              <a:xfrm>
                <a:off x="549899" y="5442512"/>
                <a:ext cx="3312368" cy="369332"/>
              </a:xfrm>
              <a:prstGeom prst="rect">
                <a:avLst/>
              </a:prstGeom>
              <a:blipFill>
                <a:blip r:embed="rId5"/>
                <a:stretch>
                  <a:fillRect l="-1471" t="-8333" b="-28333"/>
                </a:stretch>
              </a:blipFill>
            </p:spPr>
            <p:txBody>
              <a:bodyPr/>
              <a:lstStyle/>
              <a:p>
                <a:r>
                  <a:rPr lang="es-CR">
                    <a:noFill/>
                  </a:rPr>
                  <a:t> </a:t>
                </a:r>
              </a:p>
            </p:txBody>
          </p:sp>
        </mc:Fallback>
      </mc:AlternateContent>
    </p:spTree>
  </p:cSld>
  <p:clrMapOvr>
    <a:masterClrMapping/>
  </p:clrMapOvr>
  <p:transition>
    <p:newsfla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107504" y="1196752"/>
                <a:ext cx="8750776" cy="1872208"/>
              </a:xfrm>
            </p:spPr>
            <p:txBody>
              <a:bodyPr>
                <a:normAutofit/>
              </a:bodyPr>
              <a:lstStyle/>
              <a:p>
                <a:r>
                  <a:rPr lang="es-CR" sz="2400" dirty="0"/>
                  <a:t>La gran pregunta acá es, sé de antemano que </a:t>
                </a:r>
                <a14:m>
                  <m:oMath xmlns:m="http://schemas.openxmlformats.org/officeDocument/2006/math">
                    <m:r>
                      <a:rPr lang="es-CR" sz="2000" i="1">
                        <a:latin typeface="Cambria Math" panose="02040503050406030204" pitchFamily="18" charset="0"/>
                      </a:rPr>
                      <m:t>𝑃</m:t>
                    </m:r>
                    <m:d>
                      <m:dPr>
                        <m:ctrlPr>
                          <a:rPr lang="es-CR" sz="2000" i="1">
                            <a:latin typeface="Cambria Math" panose="02040503050406030204" pitchFamily="18" charset="0"/>
                          </a:rPr>
                        </m:ctrlPr>
                      </m:dPr>
                      <m:e>
                        <m:r>
                          <a:rPr lang="es-CR" sz="2000" i="1">
                            <a:latin typeface="Cambria Math" panose="02040503050406030204" pitchFamily="18" charset="0"/>
                          </a:rPr>
                          <m:t>−1.96</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rPr>
                          <m:t>𝑧</m:t>
                        </m:r>
                        <m:r>
                          <a:rPr lang="es-CR" sz="2000" i="1">
                            <a:latin typeface="Cambria Math" panose="02040503050406030204" pitchFamily="18" charset="0"/>
                            <a:ea typeface="Cambria Math" panose="02040503050406030204" pitchFamily="18" charset="0"/>
                          </a:rPr>
                          <m:t>≤</m:t>
                        </m:r>
                        <m:r>
                          <a:rPr lang="es-CR" sz="2000" i="1">
                            <a:latin typeface="Cambria Math" panose="02040503050406030204" pitchFamily="18" charset="0"/>
                          </a:rPr>
                          <m:t>1.96</m:t>
                        </m:r>
                      </m:e>
                    </m:d>
                    <m:r>
                      <a:rPr lang="es-CR" sz="2000" i="1">
                        <a:latin typeface="Cambria Math" panose="02040503050406030204" pitchFamily="18" charset="0"/>
                      </a:rPr>
                      <m:t>=0,95</m:t>
                    </m:r>
                  </m:oMath>
                </a14:m>
                <a:r>
                  <a:rPr lang="es-CR" sz="2000" dirty="0"/>
                  <a:t>   </a:t>
                </a:r>
              </a:p>
              <a:p>
                <a:pPr marL="0" indent="0">
                  <a:buNone/>
                </a:pPr>
                <a:r>
                  <a:rPr lang="es-CR" sz="2000" dirty="0"/>
                  <a:t>     </a:t>
                </a:r>
                <a:r>
                  <a:rPr lang="es-CR" sz="2400" dirty="0"/>
                  <a:t>para una curva </a:t>
                </a:r>
                <a14:m>
                  <m:oMath xmlns:m="http://schemas.openxmlformats.org/officeDocument/2006/math">
                    <m:r>
                      <a:rPr lang="es-CR" sz="2400" i="1" dirty="0" smtClean="0">
                        <a:latin typeface="Cambria Math" panose="02040503050406030204" pitchFamily="18" charset="0"/>
                      </a:rPr>
                      <m:t>𝑁</m:t>
                    </m:r>
                    <m:r>
                      <a:rPr lang="es-CR" sz="2400" i="1" dirty="0" smtClean="0">
                        <a:latin typeface="Cambria Math" panose="02040503050406030204" pitchFamily="18" charset="0"/>
                      </a:rPr>
                      <m:t>(0,1)</m:t>
                    </m:r>
                  </m:oMath>
                </a14:m>
                <a:r>
                  <a:rPr lang="es-CR" sz="2400" dirty="0"/>
                  <a:t>, pero, ¿cómo entonces podría de forma general  </a:t>
                </a:r>
              </a:p>
              <a:p>
                <a:pPr marL="0" indent="0">
                  <a:buNone/>
                </a:pPr>
                <a:r>
                  <a:rPr lang="es-CR" sz="2400" dirty="0"/>
                  <a:t>    para saberlo para una </a:t>
                </a:r>
                <a14:m>
                  <m:oMath xmlns:m="http://schemas.openxmlformats.org/officeDocument/2006/math">
                    <m:r>
                      <a:rPr lang="es-CR" sz="2400" i="1" dirty="0">
                        <a:latin typeface="Cambria Math" panose="02040503050406030204" pitchFamily="18" charset="0"/>
                      </a:rPr>
                      <m:t>𝑁</m:t>
                    </m:r>
                    <m:d>
                      <m:dPr>
                        <m:ctrlPr>
                          <a:rPr lang="es-CR" sz="2400" i="1" dirty="0">
                            <a:latin typeface="Cambria Math" panose="02040503050406030204" pitchFamily="18" charset="0"/>
                          </a:rPr>
                        </m:ctrlPr>
                      </m:dPr>
                      <m:e>
                        <m:r>
                          <a:rPr lang="es-CR" sz="2400" i="1" dirty="0" smtClean="0">
                            <a:latin typeface="Cambria Math" panose="02040503050406030204" pitchFamily="18" charset="0"/>
                            <a:ea typeface="Cambria Math" panose="02040503050406030204" pitchFamily="18" charset="0"/>
                          </a:rPr>
                          <m:t>𝜇</m:t>
                        </m:r>
                        <m:r>
                          <a:rPr lang="es-CR" sz="2400" i="1" dirty="0">
                            <a:latin typeface="Cambria Math" panose="02040503050406030204" pitchFamily="18" charset="0"/>
                          </a:rPr>
                          <m:t>,</m:t>
                        </m:r>
                        <m:r>
                          <a:rPr lang="es-CR" sz="2400" i="1" dirty="0" smtClean="0">
                            <a:latin typeface="Cambria Math" panose="02040503050406030204" pitchFamily="18" charset="0"/>
                            <a:ea typeface="Cambria Math" panose="02040503050406030204" pitchFamily="18" charset="0"/>
                          </a:rPr>
                          <m:t>𝜎</m:t>
                        </m:r>
                      </m:e>
                    </m:d>
                  </m:oMath>
                </a14:m>
                <a:r>
                  <a:rPr lang="es-CR" sz="2400" dirty="0"/>
                  <a:t> ?   </a:t>
                </a:r>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107504" y="1196752"/>
                <a:ext cx="8750776" cy="1872208"/>
              </a:xfrm>
              <a:blipFill>
                <a:blip r:embed="rId2"/>
                <a:stretch>
                  <a:fillRect l="-557" t="-2606"/>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9218" name="Picture 2" descr="Resultado de imagen para ques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2940679"/>
            <a:ext cx="3168352" cy="358466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para ques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94" y="2744809"/>
            <a:ext cx="3551190" cy="392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16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CR" dirty="0"/>
          </a:p>
        </p:txBody>
      </p:sp>
      <p:pic>
        <p:nvPicPr>
          <p:cNvPr id="5" name="Picture 7"/>
          <p:cNvPicPr>
            <a:picLocks noChangeAspect="1" noChangeArrowheads="1"/>
          </p:cNvPicPr>
          <p:nvPr/>
        </p:nvPicPr>
        <p:blipFill>
          <a:blip r:embed="rId2" cstate="print"/>
          <a:srcRect/>
          <a:stretch>
            <a:fillRect/>
          </a:stretch>
        </p:blipFill>
        <p:spPr bwMode="auto">
          <a:xfrm>
            <a:off x="142844" y="202148"/>
            <a:ext cx="6513341" cy="2857520"/>
          </a:xfrm>
          <a:prstGeom prst="rect">
            <a:avLst/>
          </a:prstGeom>
          <a:noFill/>
          <a:ln w="9525">
            <a:noFill/>
            <a:miter lim="800000"/>
            <a:headEnd/>
            <a:tailEnd/>
          </a:ln>
        </p:spPr>
      </p:pic>
      <p:sp>
        <p:nvSpPr>
          <p:cNvPr id="6" name="5 CuadroTexto"/>
          <p:cNvSpPr txBox="1"/>
          <p:nvPr/>
        </p:nvSpPr>
        <p:spPr>
          <a:xfrm>
            <a:off x="4714876" y="3131106"/>
            <a:ext cx="642942" cy="369332"/>
          </a:xfrm>
          <a:prstGeom prst="rect">
            <a:avLst/>
          </a:prstGeom>
          <a:noFill/>
        </p:spPr>
        <p:txBody>
          <a:bodyPr wrap="square" rtlCol="0">
            <a:spAutoFit/>
          </a:bodyPr>
          <a:lstStyle/>
          <a:p>
            <a:r>
              <a:rPr lang="es-CR" dirty="0"/>
              <a:t>1.96</a:t>
            </a:r>
          </a:p>
        </p:txBody>
      </p:sp>
      <p:sp>
        <p:nvSpPr>
          <p:cNvPr id="7" name="6 CuadroTexto"/>
          <p:cNvSpPr txBox="1"/>
          <p:nvPr/>
        </p:nvSpPr>
        <p:spPr>
          <a:xfrm>
            <a:off x="1214414" y="3131106"/>
            <a:ext cx="642942" cy="369332"/>
          </a:xfrm>
          <a:prstGeom prst="rect">
            <a:avLst/>
          </a:prstGeom>
          <a:noFill/>
        </p:spPr>
        <p:txBody>
          <a:bodyPr wrap="square" rtlCol="0">
            <a:spAutoFit/>
          </a:bodyPr>
          <a:lstStyle/>
          <a:p>
            <a:r>
              <a:rPr lang="es-CR" dirty="0"/>
              <a:t>1.96</a:t>
            </a:r>
          </a:p>
        </p:txBody>
      </p:sp>
      <p:cxnSp>
        <p:nvCxnSpPr>
          <p:cNvPr id="9" name="8 Conector recto"/>
          <p:cNvCxnSpPr/>
          <p:nvPr/>
        </p:nvCxnSpPr>
        <p:spPr>
          <a:xfrm rot="5400000" flipH="1" flipV="1">
            <a:off x="1393009" y="2881073"/>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flipH="1" flipV="1">
            <a:off x="5072066" y="2916792"/>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3071802" y="702214"/>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flipV="1">
            <a:off x="3000364" y="845090"/>
            <a:ext cx="642942"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2857488" y="987966"/>
            <a:ext cx="85725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2786050" y="1130842"/>
            <a:ext cx="1000132"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V="1">
            <a:off x="2714612" y="1273718"/>
            <a:ext cx="1143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2714612" y="1416594"/>
            <a:ext cx="1214446"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V="1">
            <a:off x="2643174" y="1559470"/>
            <a:ext cx="1357322"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V="1">
            <a:off x="2500298" y="1702346"/>
            <a:ext cx="157163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2428860" y="1845222"/>
            <a:ext cx="1714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V="1">
            <a:off x="2357422" y="1988098"/>
            <a:ext cx="1857388" cy="9524"/>
          </a:xfrm>
          <a:prstGeom prst="line">
            <a:avLst/>
          </a:prstGeom>
        </p:spPr>
        <p:style>
          <a:lnRef idx="1">
            <a:schemeClr val="accent1"/>
          </a:lnRef>
          <a:fillRef idx="0">
            <a:schemeClr val="accent1"/>
          </a:fillRef>
          <a:effectRef idx="0">
            <a:schemeClr val="accent1"/>
          </a:effectRef>
          <a:fontRef idx="minor">
            <a:schemeClr val="tx1"/>
          </a:fontRef>
        </p:style>
      </p:cxnSp>
      <p:sp>
        <p:nvSpPr>
          <p:cNvPr id="32" name="31 CuadroTexto"/>
          <p:cNvSpPr txBox="1"/>
          <p:nvPr/>
        </p:nvSpPr>
        <p:spPr>
          <a:xfrm>
            <a:off x="6143636" y="3059668"/>
            <a:ext cx="714380" cy="369332"/>
          </a:xfrm>
          <a:prstGeom prst="rect">
            <a:avLst/>
          </a:prstGeom>
          <a:noFill/>
        </p:spPr>
        <p:txBody>
          <a:bodyPr wrap="square" rtlCol="0">
            <a:spAutoFit/>
          </a:bodyPr>
          <a:lstStyle/>
          <a:p>
            <a:r>
              <a:rPr lang="es-CR" dirty="0"/>
              <a:t>Z</a:t>
            </a:r>
          </a:p>
        </p:txBody>
      </p:sp>
      <p:cxnSp>
        <p:nvCxnSpPr>
          <p:cNvPr id="33" name="32 Conector recto"/>
          <p:cNvCxnSpPr/>
          <p:nvPr/>
        </p:nvCxnSpPr>
        <p:spPr>
          <a:xfrm flipV="1">
            <a:off x="2285984" y="2130974"/>
            <a:ext cx="2000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flipV="1">
            <a:off x="2214546" y="2273850"/>
            <a:ext cx="2143140"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flipV="1">
            <a:off x="2143108" y="2416726"/>
            <a:ext cx="228601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V="1">
            <a:off x="1928794" y="2559602"/>
            <a:ext cx="264320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V="1">
            <a:off x="1714480" y="2702478"/>
            <a:ext cx="3071834" cy="3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flipV="1">
            <a:off x="1500166" y="2773916"/>
            <a:ext cx="3500462" cy="4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a:off x="1500166" y="2892974"/>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50 Conector recto de flecha"/>
          <p:cNvCxnSpPr/>
          <p:nvPr/>
        </p:nvCxnSpPr>
        <p:spPr>
          <a:xfrm rot="10800000" flipV="1">
            <a:off x="4214810" y="1059404"/>
            <a:ext cx="142876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51 CuadroTexto"/>
          <p:cNvSpPr txBox="1"/>
          <p:nvPr/>
        </p:nvSpPr>
        <p:spPr>
          <a:xfrm>
            <a:off x="5786446" y="773652"/>
            <a:ext cx="1000132" cy="523220"/>
          </a:xfrm>
          <a:prstGeom prst="rect">
            <a:avLst/>
          </a:prstGeom>
          <a:noFill/>
        </p:spPr>
        <p:txBody>
          <a:bodyPr wrap="square" rtlCol="0">
            <a:spAutoFit/>
          </a:bodyPr>
          <a:lstStyle/>
          <a:p>
            <a:pPr algn="ctr"/>
            <a:r>
              <a:rPr lang="es-CR" sz="2800" dirty="0"/>
              <a:t>0.95</a:t>
            </a:r>
          </a:p>
        </p:txBody>
      </p:sp>
      <p:pic>
        <p:nvPicPr>
          <p:cNvPr id="79" name="Picture 7"/>
          <p:cNvPicPr>
            <a:picLocks noChangeAspect="1" noChangeArrowheads="1"/>
          </p:cNvPicPr>
          <p:nvPr/>
        </p:nvPicPr>
        <p:blipFill>
          <a:blip r:embed="rId2" cstate="print"/>
          <a:srcRect/>
          <a:stretch>
            <a:fillRect/>
          </a:stretch>
        </p:blipFill>
        <p:spPr bwMode="auto">
          <a:xfrm>
            <a:off x="2285984" y="3559734"/>
            <a:ext cx="6513341" cy="2857520"/>
          </a:xfrm>
          <a:prstGeom prst="rect">
            <a:avLst/>
          </a:prstGeom>
          <a:noFill/>
          <a:ln w="9525">
            <a:noFill/>
            <a:miter lim="800000"/>
            <a:headEnd/>
            <a:tailEnd/>
          </a:ln>
        </p:spPr>
      </p:pic>
      <p:sp>
        <p:nvSpPr>
          <p:cNvPr id="81" name="80 CuadroTexto"/>
          <p:cNvSpPr txBox="1"/>
          <p:nvPr/>
        </p:nvSpPr>
        <p:spPr>
          <a:xfrm>
            <a:off x="3357554" y="6488693"/>
            <a:ext cx="1357322" cy="369332"/>
          </a:xfrm>
          <a:prstGeom prst="rect">
            <a:avLst/>
          </a:prstGeom>
          <a:noFill/>
        </p:spPr>
        <p:txBody>
          <a:bodyPr wrap="square" rtlCol="0">
            <a:spAutoFit/>
          </a:bodyPr>
          <a:lstStyle/>
          <a:p>
            <a:r>
              <a:rPr lang="es-CR" dirty="0"/>
              <a:t>µ-1.96*σ/</a:t>
            </a:r>
          </a:p>
        </p:txBody>
      </p:sp>
      <p:cxnSp>
        <p:nvCxnSpPr>
          <p:cNvPr id="82" name="81 Conector recto"/>
          <p:cNvCxnSpPr/>
          <p:nvPr/>
        </p:nvCxnSpPr>
        <p:spPr>
          <a:xfrm rot="5400000" flipH="1" flipV="1">
            <a:off x="3536149" y="6238659"/>
            <a:ext cx="214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rot="5400000" flipH="1" flipV="1">
            <a:off x="7215206" y="6274378"/>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5214942" y="4059800"/>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flipV="1">
            <a:off x="5143504" y="4202676"/>
            <a:ext cx="642942"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flipV="1">
            <a:off x="5000628" y="4345552"/>
            <a:ext cx="85725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flipV="1">
            <a:off x="4929190" y="4488428"/>
            <a:ext cx="1000132"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flipV="1">
            <a:off x="4857752" y="4631304"/>
            <a:ext cx="1143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flipV="1">
            <a:off x="4857752" y="4774180"/>
            <a:ext cx="1214446"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flipV="1">
            <a:off x="4786314" y="4917056"/>
            <a:ext cx="1357322"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flipV="1">
            <a:off x="4643438" y="5059932"/>
            <a:ext cx="157163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flipV="1">
            <a:off x="4572000" y="5202808"/>
            <a:ext cx="17145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flipV="1">
            <a:off x="4500562" y="5345684"/>
            <a:ext cx="185738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flipV="1">
            <a:off x="4429124" y="5488560"/>
            <a:ext cx="2000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flipV="1">
            <a:off x="4357686" y="5631436"/>
            <a:ext cx="2143140"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flipV="1">
            <a:off x="4286248" y="5774312"/>
            <a:ext cx="2286016"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flipV="1">
            <a:off x="4071934" y="5917188"/>
            <a:ext cx="2643206"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flipV="1">
            <a:off x="3857620" y="6060064"/>
            <a:ext cx="3071834" cy="3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flipV="1">
            <a:off x="3643306" y="6131502"/>
            <a:ext cx="3500462" cy="4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3643306" y="6250560"/>
            <a:ext cx="36433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101 Conector recto de flecha"/>
          <p:cNvCxnSpPr/>
          <p:nvPr/>
        </p:nvCxnSpPr>
        <p:spPr>
          <a:xfrm rot="10800000" flipV="1">
            <a:off x="6357950" y="4416990"/>
            <a:ext cx="142876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7929586" y="4131238"/>
            <a:ext cx="1000132" cy="523220"/>
          </a:xfrm>
          <a:prstGeom prst="rect">
            <a:avLst/>
          </a:prstGeom>
          <a:noFill/>
        </p:spPr>
        <p:txBody>
          <a:bodyPr wrap="square" rtlCol="0">
            <a:spAutoFit/>
          </a:bodyPr>
          <a:lstStyle/>
          <a:p>
            <a:pPr algn="ctr"/>
            <a:r>
              <a:rPr lang="es-CR" sz="2800" dirty="0"/>
              <a:t>0.95</a:t>
            </a:r>
          </a:p>
        </p:txBody>
      </p:sp>
      <p:sp>
        <p:nvSpPr>
          <p:cNvPr id="104" name="103 CuadroTexto"/>
          <p:cNvSpPr txBox="1"/>
          <p:nvPr/>
        </p:nvSpPr>
        <p:spPr>
          <a:xfrm>
            <a:off x="3071802" y="3000372"/>
            <a:ext cx="571504" cy="369332"/>
          </a:xfrm>
          <a:prstGeom prst="rect">
            <a:avLst/>
          </a:prstGeom>
          <a:noFill/>
        </p:spPr>
        <p:txBody>
          <a:bodyPr wrap="square" rtlCol="0">
            <a:spAutoFit/>
          </a:bodyPr>
          <a:lstStyle/>
          <a:p>
            <a:pPr algn="ctr"/>
            <a:r>
              <a:rPr lang="es-CR" dirty="0"/>
              <a:t>0</a:t>
            </a:r>
          </a:p>
        </p:txBody>
      </p:sp>
      <p:sp>
        <p:nvSpPr>
          <p:cNvPr id="105" name="104 CuadroTexto"/>
          <p:cNvSpPr txBox="1"/>
          <p:nvPr/>
        </p:nvSpPr>
        <p:spPr>
          <a:xfrm>
            <a:off x="5286380" y="6429396"/>
            <a:ext cx="428628" cy="369332"/>
          </a:xfrm>
          <a:prstGeom prst="rect">
            <a:avLst/>
          </a:prstGeom>
          <a:noFill/>
        </p:spPr>
        <p:txBody>
          <a:bodyPr wrap="square" rtlCol="0">
            <a:spAutoFit/>
          </a:bodyPr>
          <a:lstStyle/>
          <a:p>
            <a:r>
              <a:rPr lang="es-CR" dirty="0"/>
              <a:t>µ</a:t>
            </a:r>
          </a:p>
        </p:txBody>
      </p:sp>
      <p:sp>
        <p:nvSpPr>
          <p:cNvPr id="106" name="105 CuadroTexto"/>
          <p:cNvSpPr txBox="1"/>
          <p:nvPr/>
        </p:nvSpPr>
        <p:spPr>
          <a:xfrm>
            <a:off x="6643702" y="6500834"/>
            <a:ext cx="1357322" cy="369332"/>
          </a:xfrm>
          <a:prstGeom prst="rect">
            <a:avLst/>
          </a:prstGeom>
          <a:noFill/>
        </p:spPr>
        <p:txBody>
          <a:bodyPr wrap="square" rtlCol="0">
            <a:spAutoFit/>
          </a:bodyPr>
          <a:lstStyle/>
          <a:p>
            <a:r>
              <a:rPr lang="es-CR" dirty="0"/>
              <a:t>µ-1.96*σ/</a:t>
            </a:r>
          </a:p>
        </p:txBody>
      </p:sp>
      <p:pic>
        <p:nvPicPr>
          <p:cNvPr id="10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55976" y="6536551"/>
            <a:ext cx="214315" cy="250035"/>
          </a:xfrm>
          <a:prstGeom prst="rect">
            <a:avLst/>
          </a:prstGeom>
          <a:noFill/>
        </p:spPr>
      </p:pic>
      <p:pic>
        <p:nvPicPr>
          <p:cNvPr id="108"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70053" y="6525344"/>
            <a:ext cx="214315" cy="250035"/>
          </a:xfrm>
          <a:prstGeom prst="rect">
            <a:avLst/>
          </a:prstGeom>
          <a:noFill/>
        </p:spPr>
      </p:pic>
      <p:pic>
        <p:nvPicPr>
          <p:cNvPr id="10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501090" y="6367482"/>
            <a:ext cx="163713" cy="419104"/>
          </a:xfrm>
          <a:prstGeom prst="rect">
            <a:avLst/>
          </a:prstGeom>
          <a:noFill/>
        </p:spPr>
      </p:pic>
      <p:sp>
        <p:nvSpPr>
          <p:cNvPr id="57" name="56 Rectángulo"/>
          <p:cNvSpPr/>
          <p:nvPr/>
        </p:nvSpPr>
        <p:spPr>
          <a:xfrm>
            <a:off x="6858016" y="785794"/>
            <a:ext cx="2000232"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4000" dirty="0"/>
              <a:t>Normal Estándar</a:t>
            </a:r>
          </a:p>
        </p:txBody>
      </p:sp>
      <p:sp>
        <p:nvSpPr>
          <p:cNvPr id="58" name="57 Rectángulo"/>
          <p:cNvSpPr/>
          <p:nvPr/>
        </p:nvSpPr>
        <p:spPr>
          <a:xfrm>
            <a:off x="142844" y="4143380"/>
            <a:ext cx="2000232" cy="1928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4000" dirty="0"/>
              <a:t>Normal con µ y σ  </a:t>
            </a:r>
          </a:p>
        </p:txBody>
      </p:sp>
    </p:spTree>
  </p:cSld>
  <p:clrMapOvr>
    <a:masterClrMapping/>
  </p:clrMapOvr>
  <p:transition>
    <p:plu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85720" y="857232"/>
                <a:ext cx="8501122" cy="5715040"/>
              </a:xfrm>
            </p:spPr>
            <p:txBody>
              <a:bodyPr/>
              <a:lstStyle/>
              <a:p>
                <a:r>
                  <a:rPr lang="es-CR" dirty="0"/>
                  <a:t>La probabilidad de que </a:t>
                </a:r>
                <a14:m>
                  <m:oMath xmlns:m="http://schemas.openxmlformats.org/officeDocument/2006/math">
                    <m:acc>
                      <m:accPr>
                        <m:chr m:val="̅"/>
                        <m:ctrlPr>
                          <a:rPr lang="es-CR" i="1">
                            <a:latin typeface="Cambria Math" panose="02040503050406030204" pitchFamily="18" charset="0"/>
                          </a:rPr>
                        </m:ctrlPr>
                      </m:accPr>
                      <m:e>
                        <m:r>
                          <a:rPr lang="es-CR" i="1">
                            <a:latin typeface="Cambria Math" panose="02040503050406030204" pitchFamily="18" charset="0"/>
                          </a:rPr>
                          <m:t>𝑥</m:t>
                        </m:r>
                      </m:e>
                    </m:acc>
                  </m:oMath>
                </a14:m>
                <a:r>
                  <a:rPr lang="es-CR" dirty="0"/>
                  <a:t> asuma un valor en el intervalo </a:t>
                </a:r>
              </a:p>
              <a:p>
                <a:pPr>
                  <a:buNone/>
                </a:pPr>
                <a:r>
                  <a:rPr lang="es-CR" dirty="0"/>
                  <a:t> µ ± 1.96*σ/      es de 0.95.</a:t>
                </a:r>
              </a:p>
              <a:p>
                <a:pPr>
                  <a:buNone/>
                </a:pPr>
                <a:endParaRPr lang="es-CR" dirty="0"/>
              </a:p>
              <a:p>
                <a:r>
                  <a:rPr lang="es-CR" dirty="0"/>
                  <a:t>Esto puede expresarse simbólicamente en la siguiente forma:</a:t>
                </a:r>
              </a:p>
              <a:p>
                <a:endParaRPr lang="es-CR" dirty="0"/>
              </a:p>
              <a:p>
                <a:endParaRPr lang="es-CR" dirty="0"/>
              </a:p>
              <a:p>
                <a:endParaRPr lang="es-CR" dirty="0"/>
              </a:p>
              <a:p>
                <a:r>
                  <a:rPr lang="es-CR" dirty="0"/>
                  <a:t>De la expresión anterior se deriva la fórmula para el cálculo de un intervalo de confianza del 95% para µ. Mediante a una sencilla </a:t>
                </a:r>
                <a:r>
                  <a:rPr lang="es-CR" dirty="0" err="1"/>
                  <a:t>sencilla</a:t>
                </a:r>
                <a:r>
                  <a:rPr lang="es-CR" dirty="0"/>
                  <a:t> manipulación algebraica obtendríamos los intervalos del confianza con un 95%</a:t>
                </a:r>
              </a:p>
              <a:p>
                <a:pPr>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85720" y="857232"/>
                <a:ext cx="8501122" cy="5715040"/>
              </a:xfrm>
              <a:blipFill>
                <a:blip r:embed="rId2"/>
                <a:stretch>
                  <a:fillRect l="-717" t="-854"/>
                </a:stretch>
              </a:blipFill>
            </p:spPr>
            <p:txBody>
              <a:bodyPr/>
              <a:lstStyle/>
              <a:p>
                <a:r>
                  <a:rPr lang="es-CR">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00232" y="1428736"/>
            <a:ext cx="285752" cy="333378"/>
          </a:xfrm>
          <a:prstGeom prst="rect">
            <a:avLst/>
          </a:prstGeom>
          <a:noFill/>
        </p:spPr>
      </p:pic>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09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85852" y="3000372"/>
            <a:ext cx="5643602" cy="728707"/>
          </a:xfrm>
          <a:prstGeom prst="rect">
            <a:avLst/>
          </a:prstGeom>
          <a:noFill/>
        </p:spPr>
      </p:pic>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09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142976" y="5857892"/>
            <a:ext cx="6143668" cy="793276"/>
          </a:xfrm>
          <a:prstGeom prst="rect">
            <a:avLst/>
          </a:prstGeom>
          <a:noFill/>
        </p:spPr>
      </p:pic>
    </p:spTree>
  </p:cSld>
  <p:clrMapOvr>
    <a:masterClrMapping/>
  </p:clrMapOvr>
  <p:transition>
    <p:plu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7772400" cy="4572000"/>
          </a:xfrm>
        </p:spPr>
        <p:txBody>
          <a:bodyPr/>
          <a:lstStyle/>
          <a:p>
            <a:r>
              <a:rPr lang="es-CR" dirty="0"/>
              <a:t>Los límites de confianza se generan de la presente fórmula:</a:t>
            </a:r>
          </a:p>
          <a:p>
            <a:endParaRPr lang="es-CR" dirty="0"/>
          </a:p>
          <a:p>
            <a:endParaRPr lang="es-CR" dirty="0"/>
          </a:p>
        </p:txBody>
      </p:sp>
      <p:sp>
        <p:nvSpPr>
          <p:cNvPr id="4" name="1 Título"/>
          <p:cNvSpPr>
            <a:spLocks noGrp="1"/>
          </p:cNvSpPr>
          <p:nvPr>
            <p:ph type="title"/>
          </p:nvPr>
        </p:nvSpPr>
        <p:spPr>
          <a:xfrm>
            <a:off x="285720" y="0"/>
            <a:ext cx="8572560" cy="928670"/>
          </a:xfrm>
        </p:spPr>
        <p:txBody>
          <a:bodyPr>
            <a:normAutofit/>
          </a:bodyPr>
          <a:lstStyle/>
          <a:p>
            <a:pPr algn="ctr"/>
            <a:r>
              <a:rPr lang="es-CR" sz="4400" dirty="0"/>
              <a:t>Límites de confianza para µ </a:t>
            </a: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0100" y="1714488"/>
            <a:ext cx="6143668" cy="793276"/>
          </a:xfrm>
          <a:prstGeom prst="rect">
            <a:avLst/>
          </a:prstGeom>
          <a:noFill/>
        </p:spPr>
      </p:pic>
      <p:cxnSp>
        <p:nvCxnSpPr>
          <p:cNvPr id="7" name="6 Conector recto de flecha"/>
          <p:cNvCxnSpPr/>
          <p:nvPr/>
        </p:nvCxnSpPr>
        <p:spPr>
          <a:xfrm rot="5400000">
            <a:off x="1643836" y="3785396"/>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Cerrar llave"/>
          <p:cNvSpPr/>
          <p:nvPr/>
        </p:nvSpPr>
        <p:spPr>
          <a:xfrm rot="5400000">
            <a:off x="2035951" y="1678769"/>
            <a:ext cx="64294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9" name="8 Cerrar llave"/>
          <p:cNvSpPr/>
          <p:nvPr/>
        </p:nvSpPr>
        <p:spPr>
          <a:xfrm rot="5400000">
            <a:off x="4822033" y="1750207"/>
            <a:ext cx="64294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cxnSp>
        <p:nvCxnSpPr>
          <p:cNvPr id="10" name="9 Conector recto de flecha"/>
          <p:cNvCxnSpPr/>
          <p:nvPr/>
        </p:nvCxnSpPr>
        <p:spPr>
          <a:xfrm rot="5400000">
            <a:off x="4429918" y="3785396"/>
            <a:ext cx="142876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1142976" y="4572008"/>
            <a:ext cx="2428892"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LI: Límite Inferior</a:t>
            </a:r>
          </a:p>
        </p:txBody>
      </p:sp>
      <p:sp>
        <p:nvSpPr>
          <p:cNvPr id="12" name="11 Rectángulo"/>
          <p:cNvSpPr/>
          <p:nvPr/>
        </p:nvSpPr>
        <p:spPr>
          <a:xfrm>
            <a:off x="3929058" y="4572008"/>
            <a:ext cx="2428892"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LS: Límite Superior</a:t>
            </a: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2" name="CuadroTexto 1"/>
              <p:cNvSpPr txBox="1"/>
              <p:nvPr/>
            </p:nvSpPr>
            <p:spPr>
              <a:xfrm>
                <a:off x="1839480" y="5970135"/>
                <a:ext cx="475065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R" sz="3600" b="0" i="1" smtClean="0">
                          <a:latin typeface="Cambria Math" panose="02040503050406030204" pitchFamily="18" charset="0"/>
                        </a:rPr>
                        <m:t>𝑃</m:t>
                      </m:r>
                      <m:d>
                        <m:dPr>
                          <m:ctrlPr>
                            <a:rPr lang="es-CR" sz="3600" b="0" i="1" smtClean="0">
                              <a:latin typeface="Cambria Math" panose="02040503050406030204" pitchFamily="18" charset="0"/>
                            </a:rPr>
                          </m:ctrlPr>
                        </m:dPr>
                        <m:e>
                          <m:r>
                            <a:rPr lang="es-CR" sz="3600" b="0" i="1" smtClean="0">
                              <a:latin typeface="Cambria Math" panose="02040503050406030204" pitchFamily="18" charset="0"/>
                            </a:rPr>
                            <m:t>𝐿𝐼</m:t>
                          </m:r>
                          <m:r>
                            <a:rPr lang="es-CR" sz="3600" b="0" i="1" smtClean="0">
                              <a:latin typeface="Cambria Math" panose="02040503050406030204" pitchFamily="18" charset="0"/>
                            </a:rPr>
                            <m:t> ≤</m:t>
                          </m:r>
                          <m:r>
                            <a:rPr lang="es-CR" sz="3600" b="0" i="1" smtClean="0">
                              <a:latin typeface="Cambria Math" panose="02040503050406030204" pitchFamily="18" charset="0"/>
                              <a:ea typeface="Cambria Math" panose="02040503050406030204" pitchFamily="18" charset="0"/>
                            </a:rPr>
                            <m:t>𝜇</m:t>
                          </m:r>
                          <m:r>
                            <a:rPr lang="es-CR" sz="3600" i="1">
                              <a:latin typeface="Cambria Math" panose="02040503050406030204" pitchFamily="18" charset="0"/>
                              <a:ea typeface="Cambria Math" panose="02040503050406030204" pitchFamily="18" charset="0"/>
                            </a:rPr>
                            <m:t>≤</m:t>
                          </m:r>
                          <m:r>
                            <a:rPr lang="es-CR" sz="3600" b="0" i="1" smtClean="0">
                              <a:latin typeface="Cambria Math" panose="02040503050406030204" pitchFamily="18" charset="0"/>
                              <a:ea typeface="Cambria Math" panose="02040503050406030204" pitchFamily="18" charset="0"/>
                            </a:rPr>
                            <m:t>𝐿𝑆</m:t>
                          </m:r>
                        </m:e>
                      </m:d>
                      <m:r>
                        <a:rPr lang="es-CR" sz="3600" b="0" i="1" smtClean="0">
                          <a:latin typeface="Cambria Math" panose="02040503050406030204" pitchFamily="18" charset="0"/>
                          <a:ea typeface="Cambria Math" panose="02040503050406030204" pitchFamily="18" charset="0"/>
                        </a:rPr>
                        <m:t>=0,95</m:t>
                      </m:r>
                    </m:oMath>
                  </m:oMathPara>
                </a14:m>
                <a:endParaRPr lang="es-CR" sz="3600" dirty="0"/>
              </a:p>
            </p:txBody>
          </p:sp>
        </mc:Choice>
        <mc:Fallback xmlns="">
          <p:sp>
            <p:nvSpPr>
              <p:cNvPr id="2" name="CuadroTexto 1"/>
              <p:cNvSpPr txBox="1">
                <a:spLocks noRot="1" noChangeAspect="1" noMove="1" noResize="1" noEditPoints="1" noAdjustHandles="1" noChangeArrowheads="1" noChangeShapeType="1" noTextEdit="1"/>
              </p:cNvSpPr>
              <p:nvPr/>
            </p:nvSpPr>
            <p:spPr>
              <a:xfrm>
                <a:off x="1839480" y="5970135"/>
                <a:ext cx="4750659" cy="553998"/>
              </a:xfrm>
              <a:prstGeom prst="rect">
                <a:avLst/>
              </a:prstGeom>
              <a:blipFill>
                <a:blip r:embed="rId3"/>
                <a:stretch>
                  <a:fillRect/>
                </a:stretch>
              </a:blipFill>
            </p:spPr>
            <p:txBody>
              <a:bodyPr/>
              <a:lstStyle/>
              <a:p>
                <a:r>
                  <a:rPr lang="es-CR">
                    <a:noFill/>
                  </a:rPr>
                  <a:t> </a:t>
                </a:r>
              </a:p>
            </p:txBody>
          </p:sp>
        </mc:Fallback>
      </mc:AlternateContent>
    </p:spTree>
  </p:cSld>
  <p:clrMapOvr>
    <a:masterClrMapping/>
  </p:clrMapOvr>
  <p:transition>
    <p:spli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Tree>
    <p:extLst>
      <p:ext uri="{BB962C8B-B14F-4D97-AF65-F5344CB8AC3E}">
        <p14:creationId xmlns:p14="http://schemas.microsoft.com/office/powerpoint/2010/main" val="37413335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04800" y="928669"/>
                <a:ext cx="8934400" cy="5719755"/>
              </a:xfrm>
            </p:spPr>
            <p:txBody>
              <a:bodyPr>
                <a:normAutofit/>
              </a:bodyPr>
              <a:lstStyle/>
              <a:p>
                <a:pPr marL="0" indent="0">
                  <a:buNone/>
                </a:pPr>
                <a:r>
                  <a:rPr lang="es-CR" sz="1800" dirty="0"/>
                  <a:t>De forma general, el intervalo de confianza se expresa como: </a:t>
                </a:r>
              </a:p>
              <a:p>
                <a:pPr marL="0" indent="0">
                  <a:buNone/>
                </a:pPr>
                <a:endParaRPr lang="es-CR" sz="1800" dirty="0"/>
              </a:p>
              <a:p>
                <a:pPr marL="0" indent="0">
                  <a:buNone/>
                </a:pPr>
                <a14:m>
                  <m:oMath xmlns:m="http://schemas.openxmlformats.org/officeDocument/2006/math">
                    <m:r>
                      <a:rPr lang="es-CR" sz="180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𝐶</m:t>
                    </m:r>
                    <m:r>
                      <a:rPr lang="es-CR" sz="1800"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CR" sz="1800" b="0" i="1" smtClean="0">
                            <a:latin typeface="Cambria Math" panose="02040503050406030204" pitchFamily="18" charset="0"/>
                            <a:cs typeface="Times New Roman" panose="02020603050405020304" pitchFamily="18" charset="0"/>
                          </a:rPr>
                        </m:ctrlPr>
                      </m:dPr>
                      <m:e>
                        <m:r>
                          <a:rPr lang="es-CR" sz="1800" b="0" i="1" smtClean="0">
                            <a:latin typeface="Cambria Math" panose="02040503050406030204" pitchFamily="18" charset="0"/>
                            <a:cs typeface="Times New Roman" panose="02020603050405020304" pitchFamily="18" charset="0"/>
                          </a:rPr>
                          <m:t>𝐿𝐼</m:t>
                        </m:r>
                        <m:r>
                          <a:rPr lang="es-CR" sz="1800" b="0" i="1" smtClean="0">
                            <a:latin typeface="Cambria Math" panose="02040503050406030204" pitchFamily="18" charset="0"/>
                            <a:cs typeface="Times New Roman" panose="02020603050405020304" pitchFamily="18" charset="0"/>
                          </a:rPr>
                          <m:t>;</m:t>
                        </m:r>
                        <m:r>
                          <a:rPr lang="es-CR" sz="1800" b="0" i="1" smtClean="0">
                            <a:latin typeface="Cambria Math" panose="02040503050406030204" pitchFamily="18" charset="0"/>
                            <a:cs typeface="Times New Roman" panose="02020603050405020304" pitchFamily="18" charset="0"/>
                          </a:rPr>
                          <m:t>𝐿𝑆</m:t>
                        </m:r>
                      </m:e>
                    </m:d>
                    <m:r>
                      <a:rPr lang="es-CR" sz="1800" b="0" i="1" smtClean="0">
                        <a:latin typeface="Cambria Math" panose="020405030504060302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effectLst/>
                                <a:latin typeface="Cambria Math" panose="02040503050406030204" pitchFamily="18" charset="0"/>
                              </a:rPr>
                            </m:ctrlPr>
                          </m:fPr>
                          <m:num>
                            <m:r>
                              <a:rPr lang="es-CR" sz="1800" i="1">
                                <a:effectLst/>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effectLst/>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R" sz="1800" dirty="0"/>
                  <a:t> </a:t>
                </a:r>
              </a:p>
              <a:p>
                <a:pPr marL="0" indent="0">
                  <a:buNone/>
                </a:pPr>
                <a:endParaRPr lang="es-CR" sz="1800" dirty="0"/>
              </a:p>
              <a:p>
                <a:pPr marL="0" indent="0">
                  <a:buNone/>
                </a:pPr>
                <a:r>
                  <a:rPr lang="es-CR" sz="1800" dirty="0"/>
                  <a:t>Para el caso de trabajar con nivel de confianza del </a:t>
                </a:r>
                <a:r>
                  <a:rPr lang="es-CR"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95%</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i="1" dirty="0" smtClean="0">
                        <a:effectLst/>
                        <a:latin typeface="Cambria Math" panose="02040503050406030204" pitchFamily="18" charset="0"/>
                        <a:ea typeface="Cambria Math" panose="02040503050406030204" pitchFamily="18" charset="0"/>
                        <a:cs typeface="Times New Roman" panose="02020603050405020304" pitchFamily="18" charset="0"/>
                      </a:rPr>
                      <m:t>𝛼</m:t>
                    </m:r>
                    <m:r>
                      <a:rPr lang="es-CR" sz="1800" b="0" i="1" dirty="0" smtClean="0">
                        <a:effectLst/>
                        <a:latin typeface="Cambria Math" panose="02040503050406030204" pitchFamily="18" charset="0"/>
                        <a:ea typeface="Cambria Math" panose="02040503050406030204" pitchFamily="18" charset="0"/>
                        <a:cs typeface="Times New Roman" panose="02020603050405020304" pitchFamily="18" charset="0"/>
                      </a:rPr>
                      <m:t>=0,05</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es-CR" sz="1800" dirty="0"/>
                  <a:t>LI = límite inferior   = </a:t>
                </a:r>
                <a14:m>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a:rPr lang="es-CR" sz="1800" i="1">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latin typeface="Cambria Math" panose="02040503050406030204" pitchFamily="18" charset="0"/>
                              </a:rPr>
                            </m:ctrlPr>
                          </m:fPr>
                          <m:num>
                            <m:r>
                              <a:rPr lang="es-CR" sz="1800" i="1">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latin typeface="Cambria Math" panose="02040503050406030204" pitchFamily="18" charset="0"/>
                            <a:ea typeface="Times New Roman" panose="02020603050405020304" pitchFamily="18" charset="0"/>
                          </a:rPr>
                        </m:ctrlPr>
                      </m:fPr>
                      <m:num>
                        <m:r>
                          <a:rPr lang="es-CR" sz="1800" i="1">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latin typeface="Cambria Math" panose="02040503050406030204" pitchFamily="18" charset="0"/>
                                <a:ea typeface="Times New Roman" panose="02020603050405020304" pitchFamily="18" charset="0"/>
                              </a:rPr>
                            </m:ctrlPr>
                          </m:radPr>
                          <m:deg/>
                          <m:e>
                            <m:r>
                              <a:rPr lang="es-CR" sz="1800" i="1">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r>
                  <a:rPr lang="es-CR" sz="1800" dirty="0"/>
                  <a:t> </a:t>
                </a:r>
              </a:p>
              <a:p>
                <a:pPr>
                  <a:buNone/>
                </a:pPr>
                <a:r>
                  <a:rPr lang="es-CR" sz="1800" dirty="0"/>
                  <a:t>LS = límite superior = </a:t>
                </a:r>
                <a14:m>
                  <m:oMath xmlns:m="http://schemas.openxmlformats.org/officeDocument/2006/math">
                    <m:acc>
                      <m:accPr>
                        <m:chr m:val="̂"/>
                        <m:ctrlPr>
                          <a:rPr lang="en-US" sz="1800" i="1" smtClean="0">
                            <a:effectLst/>
                            <a:latin typeface="Cambria Math" panose="02040503050406030204" pitchFamily="18" charset="0"/>
                            <a:ea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a:rPr lang="es-CR" sz="1800" i="1">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latin typeface="Cambria Math" panose="02040503050406030204" pitchFamily="18" charset="0"/>
                              </a:rPr>
                            </m:ctrlPr>
                          </m:fPr>
                          <m:num>
                            <m:r>
                              <a:rPr lang="es-CR" sz="1800" i="1">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latin typeface="Cambria Math" panose="02040503050406030204" pitchFamily="18" charset="0"/>
                            <a:ea typeface="Times New Roman" panose="02020603050405020304" pitchFamily="18" charset="0"/>
                          </a:rPr>
                        </m:ctrlPr>
                      </m:fPr>
                      <m:num>
                        <m:r>
                          <a:rPr lang="es-CR" sz="1800" i="1">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latin typeface="Cambria Math" panose="02040503050406030204" pitchFamily="18" charset="0"/>
                                <a:ea typeface="Times New Roman" panose="02020603050405020304" pitchFamily="18" charset="0"/>
                              </a:rPr>
                            </m:ctrlPr>
                          </m:radPr>
                          <m:deg/>
                          <m:e>
                            <m:r>
                              <a:rPr lang="es-CR" sz="1800" i="1">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r>
                  <a:rPr lang="es-CR" sz="1800" dirty="0"/>
                  <a:t> </a:t>
                </a:r>
              </a:p>
              <a:p>
                <a:pPr>
                  <a:buNone/>
                </a:pPr>
                <a:endParaRPr lang="es-CR" sz="1800" dirty="0"/>
              </a:p>
              <a:p>
                <a:pPr>
                  <a:buNone/>
                </a:pPr>
                <a:r>
                  <a:rPr lang="es-CR" sz="1800" dirty="0"/>
                  <a:t>El objetivo de la estimación por intervalos es calcular los límites de confianza (el LI y LS), para</a:t>
                </a:r>
              </a:p>
              <a:p>
                <a:pPr>
                  <a:buNone/>
                </a:pPr>
                <a:r>
                  <a:rPr lang="es-CR" sz="1800" dirty="0"/>
                  <a:t>decir que, con una probabilidad del 95%, el intervalo va a contener al verdadero promedio</a:t>
                </a:r>
              </a:p>
              <a:p>
                <a:pPr>
                  <a:buNone/>
                </a:pPr>
                <a:r>
                  <a:rPr lang="es-CR" sz="1800" dirty="0"/>
                  <a:t>poblacional µ.</a:t>
                </a:r>
              </a:p>
              <a:p>
                <a:pPr>
                  <a:buNone/>
                </a:pPr>
                <a:endParaRPr lang="es-CR" sz="1800" dirty="0"/>
              </a:p>
              <a:p>
                <a:pPr>
                  <a:buNone/>
                </a:pPr>
                <a:r>
                  <a:rPr lang="es-CR" sz="1800" dirty="0"/>
                  <a:t>En el desarrollo del IC solemos primero poner lo valores, la respectiva</a:t>
                </a:r>
              </a:p>
              <a:p>
                <a:pPr>
                  <a:buNone/>
                </a:pPr>
                <a:r>
                  <a:rPr lang="es-CR" sz="1800" dirty="0"/>
                  <a:t>formula, calcular los límites, y finalmente interpretar el resultado. </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04800" y="928669"/>
                <a:ext cx="8934400" cy="5719755"/>
              </a:xfrm>
              <a:blipFill>
                <a:blip r:embed="rId2"/>
                <a:stretch>
                  <a:fillRect l="-546" t="-532"/>
                </a:stretch>
              </a:blipFill>
            </p:spPr>
            <p:txBody>
              <a:bodyPr/>
              <a:lstStyle/>
              <a:p>
                <a:r>
                  <a:rPr lang="en-US">
                    <a:noFill/>
                  </a:rPr>
                  <a:t> </a:t>
                </a:r>
              </a:p>
            </p:txBody>
          </p:sp>
        </mc:Fallback>
      </mc:AlternateContent>
      <p:sp>
        <p:nvSpPr>
          <p:cNvPr id="4" name="1 Título"/>
          <p:cNvSpPr>
            <a:spLocks noGrp="1"/>
          </p:cNvSpPr>
          <p:nvPr>
            <p:ph type="title"/>
          </p:nvPr>
        </p:nvSpPr>
        <p:spPr>
          <a:xfrm>
            <a:off x="285720" y="0"/>
            <a:ext cx="8572560" cy="928670"/>
          </a:xfrm>
        </p:spPr>
        <p:txBody>
          <a:bodyPr>
            <a:normAutofit/>
          </a:bodyPr>
          <a:lstStyle/>
          <a:p>
            <a:pPr algn="ctr"/>
            <a:r>
              <a:rPr lang="es-CR" sz="3400" dirty="0"/>
              <a:t>Esquema de los  límites de confianza para µ </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0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1124744"/>
            <a:ext cx="2669001" cy="2518797"/>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5229200"/>
            <a:ext cx="2667000" cy="1419225"/>
          </a:xfrm>
          <a:prstGeom prst="rect">
            <a:avLst/>
          </a:prstGeom>
        </p:spPr>
      </p:pic>
    </p:spTree>
  </p:cSld>
  <p:clrMapOvr>
    <a:masterClrMapping/>
  </p:clrMapOvr>
  <p:transition>
    <p:spli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5720" y="0"/>
            <a:ext cx="8501122" cy="714356"/>
          </a:xfrm>
        </p:spPr>
        <p:txBody>
          <a:bodyPr>
            <a:normAutofit fontScale="90000"/>
          </a:bodyPr>
          <a:lstStyle/>
          <a:p>
            <a:pPr algn="ctr"/>
            <a:r>
              <a:rPr lang="es-CR" dirty="0"/>
              <a:t>Ejemplo de estimación por intervalos</a:t>
            </a:r>
          </a:p>
        </p:txBody>
      </p:sp>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85720" y="661158"/>
                <a:ext cx="8286808" cy="5072098"/>
              </a:xfrm>
            </p:spPr>
            <p:txBody>
              <a:bodyPr/>
              <a:lstStyle/>
              <a:p>
                <a:r>
                  <a:rPr lang="es-CR" sz="2400" dirty="0"/>
                  <a:t>Se quiere estimar el promedio de edad (µ) de todos las personas de la Universidad Z.</a:t>
                </a:r>
              </a:p>
              <a:p>
                <a:endParaRPr lang="es-CR" sz="2400" dirty="0"/>
              </a:p>
              <a:p>
                <a:r>
                  <a:rPr lang="es-CR" sz="2400" dirty="0"/>
                  <a:t> Se selecciona una  muestra (n) de tamaño 50 para estimar el promedio de edad (µ), y el resultado fue de 25.7 años (</a:t>
                </a:r>
                <a14:m>
                  <m:oMath xmlns:m="http://schemas.openxmlformats.org/officeDocument/2006/math">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oMath>
                </a14:m>
                <a:r>
                  <a:rPr lang="es-CR" sz="2400" dirty="0"/>
                  <a:t>), con una desviación estándar de 12 (</a:t>
                </a:r>
                <a:r>
                  <a:rPr lang="el-GR" sz="2400" dirty="0">
                    <a:latin typeface="Calibri"/>
                    <a:cs typeface="Calibri"/>
                  </a:rPr>
                  <a:t>σ</a:t>
                </a:r>
                <a:r>
                  <a:rPr lang="es-CR" sz="2400" dirty="0"/>
                  <a:t>).</a:t>
                </a:r>
              </a:p>
              <a:p>
                <a:endParaRPr lang="es-CR" sz="2400" dirty="0"/>
              </a:p>
              <a:p>
                <a:r>
                  <a:rPr lang="es-CR" sz="2400" dirty="0"/>
                  <a:t>Dado que no se seleccionó a todas las personas de la Universidad Z, para tener más confianza en las estimaciones, se quiere utilizar los intervalos de confianza con un 95% de confiabilidad, esto es, con 5% de aceptar un error.</a:t>
                </a:r>
              </a:p>
              <a:p>
                <a:endParaRPr lang="es-CR" sz="2400" dirty="0"/>
              </a:p>
              <a:p>
                <a:pPr>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85720" y="661158"/>
                <a:ext cx="8286808" cy="5072098"/>
              </a:xfrm>
              <a:blipFill>
                <a:blip r:embed="rId2"/>
                <a:stretch>
                  <a:fillRect l="-589" t="-962" r="-1030"/>
                </a:stretch>
              </a:blipFill>
            </p:spPr>
            <p:txBody>
              <a:bodyPr/>
              <a:lstStyle/>
              <a:p>
                <a:r>
                  <a:rPr lang="es-CR">
                    <a:noFill/>
                  </a:rPr>
                  <a:t> </a:t>
                </a:r>
              </a:p>
            </p:txBody>
          </p:sp>
        </mc:Fallback>
      </mc:AlternateContent>
      <p:sp>
        <p:nvSpPr>
          <p:cNvPr id="5" name="4 Rectángulo"/>
          <p:cNvSpPr/>
          <p:nvPr/>
        </p:nvSpPr>
        <p:spPr>
          <a:xfrm>
            <a:off x="500034" y="5170326"/>
            <a:ext cx="8072494" cy="164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p>
        </p:txBody>
      </p:sp>
      <p:sp>
        <p:nvSpPr>
          <p:cNvPr id="6" name="5 Rectángulo"/>
          <p:cNvSpPr/>
          <p:nvPr/>
        </p:nvSpPr>
        <p:spPr>
          <a:xfrm>
            <a:off x="928662" y="5241764"/>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µ= ?????</a:t>
            </a:r>
          </a:p>
        </p:txBody>
      </p:sp>
      <p:sp>
        <p:nvSpPr>
          <p:cNvPr id="7" name="6 Rectángulo"/>
          <p:cNvSpPr/>
          <p:nvPr/>
        </p:nvSpPr>
        <p:spPr>
          <a:xfrm>
            <a:off x="3571868" y="6027582"/>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n= 50</a:t>
            </a:r>
          </a:p>
        </p:txBody>
      </p:sp>
      <p:sp>
        <p:nvSpPr>
          <p:cNvPr id="8" name="7 Rectángulo"/>
          <p:cNvSpPr/>
          <p:nvPr/>
        </p:nvSpPr>
        <p:spPr>
          <a:xfrm>
            <a:off x="6215074" y="5241764"/>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Confianza=95%</a:t>
            </a:r>
          </a:p>
        </p:txBody>
      </p:sp>
      <p:sp>
        <p:nvSpPr>
          <p:cNvPr id="9" name="8 Rectángulo"/>
          <p:cNvSpPr/>
          <p:nvPr/>
        </p:nvSpPr>
        <p:spPr>
          <a:xfrm>
            <a:off x="928662" y="6027582"/>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 25.7</a:t>
            </a:r>
          </a:p>
        </p:txBody>
      </p:sp>
      <p:sp>
        <p:nvSpPr>
          <p:cNvPr id="10" name="9 Rectángulo"/>
          <p:cNvSpPr/>
          <p:nvPr/>
        </p:nvSpPr>
        <p:spPr>
          <a:xfrm>
            <a:off x="3571868" y="5241764"/>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l-GR" dirty="0">
                <a:latin typeface="Calibri"/>
                <a:cs typeface="Calibri"/>
              </a:rPr>
              <a:t>σ</a:t>
            </a:r>
            <a:r>
              <a:rPr lang="es-CR" dirty="0">
                <a:latin typeface="Calibri"/>
                <a:cs typeface="Calibri"/>
              </a:rPr>
              <a:t> = 12 </a:t>
            </a:r>
            <a:endParaRPr lang="es-CR" dirty="0"/>
          </a:p>
        </p:txBody>
      </p:sp>
      <p:sp>
        <p:nvSpPr>
          <p:cNvPr id="11" name="10 Rectángulo"/>
          <p:cNvSpPr/>
          <p:nvPr/>
        </p:nvSpPr>
        <p:spPr>
          <a:xfrm>
            <a:off x="6215074" y="6027582"/>
            <a:ext cx="1785950" cy="7143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Error=5%</a:t>
            </a:r>
          </a:p>
        </p:txBody>
      </p:sp>
      <p:pic>
        <p:nvPicPr>
          <p:cNvPr id="12"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65015" y="6224606"/>
            <a:ext cx="163713" cy="419104"/>
          </a:xfrm>
          <a:prstGeom prst="rect">
            <a:avLst/>
          </a:prstGeom>
          <a:noFill/>
        </p:spPr>
      </p:pic>
    </p:spTree>
  </p:cSld>
  <p:clrMapOvr>
    <a:masterClrMapping/>
  </p:clrMapOvr>
  <p:transition>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8501122" cy="5643602"/>
          </a:xfrm>
        </p:spPr>
        <p:txBody>
          <a:bodyPr/>
          <a:lstStyle/>
          <a:p>
            <a:r>
              <a:rPr lang="es-CR" dirty="0"/>
              <a:t>Entonces necesitamos calcular los intervalos de confianza.</a:t>
            </a:r>
          </a:p>
          <a:p>
            <a:endParaRPr lang="es-CR" dirty="0"/>
          </a:p>
          <a:p>
            <a:endParaRPr lang="es-CR" dirty="0"/>
          </a:p>
          <a:p>
            <a:endParaRPr lang="es-CR" dirty="0"/>
          </a:p>
          <a:p>
            <a:endParaRPr lang="es-CR" dirty="0"/>
          </a:p>
          <a:p>
            <a:pPr>
              <a:buNone/>
            </a:pPr>
            <a:endParaRPr lang="es-CR" dirty="0"/>
          </a:p>
          <a:p>
            <a:r>
              <a:rPr lang="es-CR" dirty="0"/>
              <a:t>Y sabemos que, este límite tiene un 95% de confianza, por la fórmula antes vista:</a:t>
            </a:r>
          </a:p>
          <a:p>
            <a:endParaRPr lang="es-CR" dirty="0"/>
          </a:p>
        </p:txBody>
      </p:sp>
      <p:sp>
        <p:nvSpPr>
          <p:cNvPr id="4" name="1 Título"/>
          <p:cNvSpPr>
            <a:spLocks noGrp="1"/>
          </p:cNvSpPr>
          <p:nvPr>
            <p:ph type="title"/>
          </p:nvPr>
        </p:nvSpPr>
        <p:spPr>
          <a:xfrm>
            <a:off x="285720" y="0"/>
            <a:ext cx="8501122" cy="928670"/>
          </a:xfrm>
        </p:spPr>
        <p:txBody>
          <a:bodyPr/>
          <a:lstStyle/>
          <a:p>
            <a:pPr algn="ctr"/>
            <a:r>
              <a:rPr lang="es-CR" dirty="0"/>
              <a:t>Ejemplo de estimación por intervalos</a:t>
            </a:r>
          </a:p>
        </p:txBody>
      </p:sp>
      <p:sp>
        <p:nvSpPr>
          <p:cNvPr id="491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915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282" y="1357298"/>
            <a:ext cx="5286412" cy="850262"/>
          </a:xfrm>
          <a:prstGeom prst="rect">
            <a:avLst/>
          </a:prstGeom>
          <a:noFill/>
        </p:spPr>
      </p:pic>
      <p:sp>
        <p:nvSpPr>
          <p:cNvPr id="491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915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42844" y="2373522"/>
            <a:ext cx="5357850" cy="841164"/>
          </a:xfrm>
          <a:prstGeom prst="rect">
            <a:avLst/>
          </a:prstGeom>
          <a:noFill/>
        </p:spPr>
      </p:pic>
      <p:pic>
        <p:nvPicPr>
          <p:cNvPr id="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14282" y="4786322"/>
            <a:ext cx="4500594" cy="581121"/>
          </a:xfrm>
          <a:prstGeom prst="rect">
            <a:avLst/>
          </a:prstGeom>
          <a:noFill/>
        </p:spPr>
      </p:pic>
      <p:pic>
        <p:nvPicPr>
          <p:cNvPr id="10" name="Picture 7"/>
          <p:cNvPicPr>
            <a:picLocks noChangeAspect="1" noChangeArrowheads="1"/>
          </p:cNvPicPr>
          <p:nvPr/>
        </p:nvPicPr>
        <p:blipFill>
          <a:blip r:embed="rId6" cstate="print"/>
          <a:srcRect/>
          <a:stretch>
            <a:fillRect/>
          </a:stretch>
        </p:blipFill>
        <p:spPr bwMode="auto">
          <a:xfrm>
            <a:off x="4267662" y="4429132"/>
            <a:ext cx="4531663" cy="1988122"/>
          </a:xfrm>
          <a:prstGeom prst="rect">
            <a:avLst/>
          </a:prstGeom>
          <a:noFill/>
          <a:ln w="9525">
            <a:noFill/>
            <a:miter lim="800000"/>
            <a:headEnd/>
            <a:tailEnd/>
          </a:ln>
        </p:spPr>
      </p:pic>
      <p:sp>
        <p:nvSpPr>
          <p:cNvPr id="11" name="10 CuadroTexto"/>
          <p:cNvSpPr txBox="1"/>
          <p:nvPr/>
        </p:nvSpPr>
        <p:spPr>
          <a:xfrm>
            <a:off x="5000628" y="6488692"/>
            <a:ext cx="1357322" cy="369332"/>
          </a:xfrm>
          <a:prstGeom prst="rect">
            <a:avLst/>
          </a:prstGeom>
          <a:noFill/>
        </p:spPr>
        <p:txBody>
          <a:bodyPr wrap="square" rtlCol="0">
            <a:spAutoFit/>
          </a:bodyPr>
          <a:lstStyle/>
          <a:p>
            <a:r>
              <a:rPr lang="es-CR" dirty="0"/>
              <a:t>  -1.96*σ/</a:t>
            </a:r>
          </a:p>
        </p:txBody>
      </p:sp>
      <p:cxnSp>
        <p:nvCxnSpPr>
          <p:cNvPr id="31" name="30 Conector recto de flecha"/>
          <p:cNvCxnSpPr/>
          <p:nvPr/>
        </p:nvCxnSpPr>
        <p:spPr>
          <a:xfrm rot="10800000" flipV="1">
            <a:off x="6357950" y="4416990"/>
            <a:ext cx="142876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CuadroTexto"/>
          <p:cNvSpPr txBox="1"/>
          <p:nvPr/>
        </p:nvSpPr>
        <p:spPr>
          <a:xfrm>
            <a:off x="7929586" y="4131238"/>
            <a:ext cx="1000132" cy="523220"/>
          </a:xfrm>
          <a:prstGeom prst="rect">
            <a:avLst/>
          </a:prstGeom>
          <a:noFill/>
        </p:spPr>
        <p:txBody>
          <a:bodyPr wrap="square" rtlCol="0">
            <a:spAutoFit/>
          </a:bodyPr>
          <a:lstStyle/>
          <a:p>
            <a:pPr algn="ctr"/>
            <a:r>
              <a:rPr lang="es-CR" sz="2800" dirty="0"/>
              <a:t>0.95</a:t>
            </a:r>
          </a:p>
        </p:txBody>
      </p:sp>
      <p:sp>
        <p:nvSpPr>
          <p:cNvPr id="34" name="33 CuadroTexto"/>
          <p:cNvSpPr txBox="1"/>
          <p:nvPr/>
        </p:nvSpPr>
        <p:spPr>
          <a:xfrm>
            <a:off x="7286644" y="6488692"/>
            <a:ext cx="1357322" cy="369332"/>
          </a:xfrm>
          <a:prstGeom prst="rect">
            <a:avLst/>
          </a:prstGeom>
          <a:noFill/>
        </p:spPr>
        <p:txBody>
          <a:bodyPr wrap="square" rtlCol="0">
            <a:spAutoFit/>
          </a:bodyPr>
          <a:lstStyle/>
          <a:p>
            <a:r>
              <a:rPr lang="es-CR" dirty="0"/>
              <a:t>  -1.96*σ/</a:t>
            </a:r>
          </a:p>
        </p:txBody>
      </p:sp>
      <p:pic>
        <p:nvPicPr>
          <p:cNvPr id="35"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929322" y="6536551"/>
            <a:ext cx="214315" cy="250035"/>
          </a:xfrm>
          <a:prstGeom prst="rect">
            <a:avLst/>
          </a:prstGeom>
          <a:noFill/>
        </p:spPr>
      </p:pic>
      <p:pic>
        <p:nvPicPr>
          <p:cNvPr id="36"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215338" y="6536551"/>
            <a:ext cx="214315" cy="250035"/>
          </a:xfrm>
          <a:prstGeom prst="rect">
            <a:avLst/>
          </a:prstGeom>
          <a:noFill/>
        </p:spPr>
      </p:pic>
      <p:pic>
        <p:nvPicPr>
          <p:cNvPr id="37"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000628" y="6429372"/>
            <a:ext cx="167433" cy="428628"/>
          </a:xfrm>
          <a:prstGeom prst="rect">
            <a:avLst/>
          </a:prstGeom>
          <a:noFill/>
        </p:spPr>
      </p:pic>
      <p:cxnSp>
        <p:nvCxnSpPr>
          <p:cNvPr id="39" name="38 Conector recto"/>
          <p:cNvCxnSpPr/>
          <p:nvPr/>
        </p:nvCxnSpPr>
        <p:spPr>
          <a:xfrm rot="5400000" flipH="1" flipV="1">
            <a:off x="5143504"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rot="5400000" flipH="1" flipV="1">
            <a:off x="7643834" y="6286520"/>
            <a:ext cx="142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6143636" y="5072074"/>
            <a:ext cx="6429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45 Conector recto"/>
          <p:cNvCxnSpPr/>
          <p:nvPr/>
        </p:nvCxnSpPr>
        <p:spPr>
          <a:xfrm flipV="1">
            <a:off x="6072198" y="5214950"/>
            <a:ext cx="78581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flipV="1">
            <a:off x="6000760" y="5357826"/>
            <a:ext cx="928694" cy="1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flipV="1">
            <a:off x="5929322" y="5500702"/>
            <a:ext cx="1071570" cy="28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flipV="1">
            <a:off x="5857884" y="5643578"/>
            <a:ext cx="1214446" cy="3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5715008" y="5834074"/>
            <a:ext cx="1428760" cy="23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a:off x="5643570" y="5986474"/>
            <a:ext cx="1643074" cy="14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5500694" y="6138874"/>
            <a:ext cx="2000264" cy="4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flipV="1">
            <a:off x="5214942" y="6286520"/>
            <a:ext cx="2500330" cy="4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6215074" y="4929198"/>
            <a:ext cx="5000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6286512" y="4786322"/>
            <a:ext cx="357190" cy="0"/>
          </a:xfrm>
          <a:prstGeom prst="line">
            <a:avLst/>
          </a:prstGeom>
        </p:spPr>
        <p:style>
          <a:lnRef idx="1">
            <a:schemeClr val="accent1"/>
          </a:lnRef>
          <a:fillRef idx="0">
            <a:schemeClr val="accent1"/>
          </a:fillRef>
          <a:effectRef idx="0">
            <a:schemeClr val="accent1"/>
          </a:effectRef>
          <a:fontRef idx="minor">
            <a:schemeClr val="tx1"/>
          </a:fontRef>
        </p:style>
      </p:cxnSp>
      <p:pic>
        <p:nvPicPr>
          <p:cNvPr id="69"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404831" y="6286520"/>
            <a:ext cx="167433" cy="428628"/>
          </a:xfrm>
          <a:prstGeom prst="rect">
            <a:avLst/>
          </a:prstGeom>
          <a:noFill/>
        </p:spPr>
      </p:pic>
      <p:pic>
        <p:nvPicPr>
          <p:cNvPr id="70"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286644" y="6438920"/>
            <a:ext cx="167433" cy="428628"/>
          </a:xfrm>
          <a:prstGeom prst="rect">
            <a:avLst/>
          </a:prstGeom>
          <a:noFill/>
        </p:spPr>
      </p:pic>
    </p:spTree>
  </p:cSld>
  <p:clrMapOvr>
    <a:masterClrMapping/>
  </p:clrMapOvr>
  <p:transition>
    <p:pull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857232"/>
            <a:ext cx="8429684" cy="5715040"/>
          </a:xfrm>
        </p:spPr>
        <p:txBody>
          <a:bodyPr/>
          <a:lstStyle/>
          <a:p>
            <a:r>
              <a:rPr lang="es-CR" dirty="0"/>
              <a:t>Solución:</a:t>
            </a:r>
          </a:p>
          <a:p>
            <a:endParaRPr lang="es-CR" dirty="0"/>
          </a:p>
          <a:p>
            <a:endParaRPr lang="es-CR" dirty="0"/>
          </a:p>
          <a:p>
            <a:endParaRPr lang="es-CR" dirty="0"/>
          </a:p>
          <a:p>
            <a:endParaRPr lang="es-CR" dirty="0"/>
          </a:p>
          <a:p>
            <a:endParaRPr lang="es-CR" dirty="0"/>
          </a:p>
          <a:p>
            <a:endParaRPr lang="es-CR" dirty="0"/>
          </a:p>
          <a:p>
            <a:endParaRPr lang="es-CR" dirty="0"/>
          </a:p>
          <a:p>
            <a:r>
              <a:rPr lang="es-CR" u="sng" dirty="0"/>
              <a:t>Interpretación</a:t>
            </a:r>
            <a:r>
              <a:rPr lang="es-CR" dirty="0"/>
              <a:t>:  Se tiene una confianza del 95% de que intervalo calculado contenga al verdadero valor de la edad promedio en la Universidad Z. </a:t>
            </a:r>
          </a:p>
          <a:p>
            <a:endParaRPr lang="es-CR" dirty="0"/>
          </a:p>
          <a:p>
            <a:endParaRPr lang="es-CR" dirty="0"/>
          </a:p>
        </p:txBody>
      </p:sp>
      <p:sp>
        <p:nvSpPr>
          <p:cNvPr id="4" name="1 Título"/>
          <p:cNvSpPr>
            <a:spLocks noGrp="1"/>
          </p:cNvSpPr>
          <p:nvPr>
            <p:ph type="title"/>
          </p:nvPr>
        </p:nvSpPr>
        <p:spPr>
          <a:xfrm>
            <a:off x="285720" y="0"/>
            <a:ext cx="8501122" cy="928670"/>
          </a:xfrm>
        </p:spPr>
        <p:txBody>
          <a:bodyPr/>
          <a:lstStyle/>
          <a:p>
            <a:pPr algn="ctr"/>
            <a:r>
              <a:rPr lang="es-CR" dirty="0"/>
              <a:t>Ejemplo de estimación por intervalos</a:t>
            </a:r>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1472" y="1428736"/>
            <a:ext cx="5014948" cy="642942"/>
          </a:xfrm>
          <a:prstGeom prst="rect">
            <a:avLst/>
          </a:prstGeom>
          <a:noFill/>
        </p:spPr>
      </p:pic>
      <p:sp>
        <p:nvSpPr>
          <p:cNvPr id="481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471" y="2285992"/>
            <a:ext cx="5040665" cy="642942"/>
          </a:xfrm>
          <a:prstGeom prst="rect">
            <a:avLst/>
          </a:prstGeom>
          <a:noFill/>
        </p:spPr>
      </p:pic>
      <p:sp>
        <p:nvSpPr>
          <p:cNvPr id="9" name="8 Cerrar llave"/>
          <p:cNvSpPr/>
          <p:nvPr/>
        </p:nvSpPr>
        <p:spPr>
          <a:xfrm>
            <a:off x="5715008" y="1357298"/>
            <a:ext cx="642942" cy="16430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0" name="9 Rectángulo"/>
          <p:cNvSpPr/>
          <p:nvPr/>
        </p:nvSpPr>
        <p:spPr>
          <a:xfrm>
            <a:off x="6429388" y="1214422"/>
            <a:ext cx="2571768" cy="19288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Corroborar:</a:t>
            </a:r>
            <a:br>
              <a:rPr lang="es-CR" dirty="0"/>
            </a:br>
            <a:br>
              <a:rPr lang="es-CR" dirty="0"/>
            </a:br>
            <a:br>
              <a:rPr lang="es-CR" dirty="0"/>
            </a:br>
            <a:endParaRPr lang="es-CR" dirty="0"/>
          </a:p>
        </p:txBody>
      </p:sp>
      <p:sp>
        <p:nvSpPr>
          <p:cNvPr id="481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72264" y="2071678"/>
            <a:ext cx="2286016" cy="598086"/>
          </a:xfrm>
          <a:prstGeom prst="rect">
            <a:avLst/>
          </a:prstGeom>
          <a:noFill/>
        </p:spPr>
      </p:pic>
      <p:sp>
        <p:nvSpPr>
          <p:cNvPr id="481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7"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0033" y="3286124"/>
            <a:ext cx="2886095" cy="357190"/>
          </a:xfrm>
          <a:prstGeom prst="rect">
            <a:avLst/>
          </a:prstGeom>
          <a:noFill/>
        </p:spPr>
      </p:pic>
      <p:sp>
        <p:nvSpPr>
          <p:cNvPr id="48140"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48139"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00034" y="3786190"/>
            <a:ext cx="2786082" cy="348260"/>
          </a:xfrm>
          <a:prstGeom prst="rect">
            <a:avLst/>
          </a:prstGeom>
          <a:noFill/>
        </p:spPr>
      </p:pic>
      <p:sp>
        <p:nvSpPr>
          <p:cNvPr id="19" name="18 Cerrar llave"/>
          <p:cNvSpPr/>
          <p:nvPr/>
        </p:nvSpPr>
        <p:spPr>
          <a:xfrm>
            <a:off x="3357554" y="3214686"/>
            <a:ext cx="428628" cy="10001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20" name="19 Rectángulo"/>
          <p:cNvSpPr/>
          <p:nvPr/>
        </p:nvSpPr>
        <p:spPr>
          <a:xfrm>
            <a:off x="3857620" y="3214686"/>
            <a:ext cx="2500330" cy="10715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000" dirty="0"/>
              <a:t>Intervalo de confianza:</a:t>
            </a:r>
            <a:br>
              <a:rPr lang="es-CR" sz="2000" dirty="0"/>
            </a:br>
            <a:br>
              <a:rPr lang="es-CR" sz="2000" dirty="0"/>
            </a:br>
            <a:r>
              <a:rPr lang="es-CR" sz="2000" dirty="0">
                <a:latin typeface="Arial"/>
                <a:cs typeface="Arial"/>
              </a:rPr>
              <a:t>[22.37 ; 29.03]</a:t>
            </a:r>
            <a:r>
              <a:rPr lang="es-CR" sz="2000" dirty="0"/>
              <a:t> </a:t>
            </a:r>
          </a:p>
        </p:txBody>
      </p:sp>
    </p:spTree>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Título"/>
              <p:cNvSpPr>
                <a:spLocks noGrp="1"/>
              </p:cNvSpPr>
              <p:nvPr>
                <p:ph type="title"/>
              </p:nvPr>
            </p:nvSpPr>
            <p:spPr>
              <a:xfrm>
                <a:off x="251520" y="116632"/>
                <a:ext cx="8712968" cy="936104"/>
              </a:xfrm>
            </p:spPr>
            <p:txBody>
              <a:bodyPr>
                <a:normAutofit/>
              </a:bodyPr>
              <a:lstStyle/>
              <a:p>
                <a:r>
                  <a:rPr lang="es-CR" b="1" dirty="0"/>
                  <a:t>Ejercicios… (error de </a:t>
                </a:r>
                <a14:m>
                  <m:oMath xmlns:m="http://schemas.openxmlformats.org/officeDocument/2006/math">
                    <m:r>
                      <a:rPr lang="es-CR" b="1" i="1" smtClean="0">
                        <a:latin typeface="Cambria Math" panose="02040503050406030204" pitchFamily="18" charset="0"/>
                        <a:ea typeface="Cambria Math" panose="02040503050406030204" pitchFamily="18" charset="0"/>
                      </a:rPr>
                      <m:t>𝜶</m:t>
                    </m:r>
                    <m:r>
                      <a:rPr lang="es-CR" b="1" i="1" smtClean="0">
                        <a:latin typeface="Cambria Math" panose="02040503050406030204" pitchFamily="18" charset="0"/>
                        <a:ea typeface="Cambria Math" panose="02040503050406030204" pitchFamily="18" charset="0"/>
                      </a:rPr>
                      <m:t>=</m:t>
                    </m:r>
                    <m:r>
                      <a:rPr lang="es-CR" b="1" i="1" smtClean="0">
                        <a:latin typeface="Cambria Math" panose="02040503050406030204" pitchFamily="18" charset="0"/>
                        <a:ea typeface="Cambria Math" panose="02040503050406030204" pitchFamily="18" charset="0"/>
                      </a:rPr>
                      <m:t>𝟎</m:t>
                    </m:r>
                    <m:r>
                      <a:rPr lang="es-CR" b="1" i="1" smtClean="0">
                        <a:latin typeface="Cambria Math" panose="02040503050406030204" pitchFamily="18" charset="0"/>
                        <a:ea typeface="Cambria Math" panose="02040503050406030204" pitchFamily="18" charset="0"/>
                      </a:rPr>
                      <m:t>,</m:t>
                    </m:r>
                    <m:r>
                      <a:rPr lang="es-CR" b="1" i="1" smtClean="0">
                        <a:latin typeface="Cambria Math" panose="02040503050406030204" pitchFamily="18" charset="0"/>
                        <a:ea typeface="Cambria Math" panose="02040503050406030204" pitchFamily="18" charset="0"/>
                      </a:rPr>
                      <m:t>𝟎𝟓</m:t>
                    </m:r>
                  </m:oMath>
                </a14:m>
                <a:r>
                  <a:rPr lang="es-CR" b="1" dirty="0"/>
                  <a:t>)</a:t>
                </a:r>
              </a:p>
            </p:txBody>
          </p:sp>
        </mc:Choice>
        <mc:Fallback xmlns="">
          <p:sp>
            <p:nvSpPr>
              <p:cNvPr id="2" name="1 Título"/>
              <p:cNvSpPr>
                <a:spLocks noGrp="1" noRot="1" noChangeAspect="1" noMove="1" noResize="1" noEditPoints="1" noAdjustHandles="1" noChangeArrowheads="1" noChangeShapeType="1" noTextEdit="1"/>
              </p:cNvSpPr>
              <p:nvPr>
                <p:ph type="title"/>
              </p:nvPr>
            </p:nvSpPr>
            <p:spPr>
              <a:xfrm>
                <a:off x="251520" y="116632"/>
                <a:ext cx="8712968" cy="936104"/>
              </a:xfrm>
              <a:blipFill>
                <a:blip r:embed="rId2"/>
                <a:stretch>
                  <a:fillRect l="-2448" b="-22727"/>
                </a:stretch>
              </a:blipFill>
            </p:spPr>
            <p:txBody>
              <a:bodyPr/>
              <a:lstStyle/>
              <a:p>
                <a:r>
                  <a:rPr lang="en-US">
                    <a:noFill/>
                  </a:rPr>
                  <a:t> </a:t>
                </a:r>
              </a:p>
            </p:txBody>
          </p:sp>
        </mc:Fallback>
      </mc:AlternateContent>
      <p:sp>
        <p:nvSpPr>
          <p:cNvPr id="3" name="2 Marcador de contenido"/>
          <p:cNvSpPr>
            <a:spLocks noGrp="1"/>
          </p:cNvSpPr>
          <p:nvPr>
            <p:ph sz="quarter" idx="1"/>
          </p:nvPr>
        </p:nvSpPr>
        <p:spPr>
          <a:xfrm>
            <a:off x="395536" y="1196752"/>
            <a:ext cx="8136904" cy="5400600"/>
          </a:xfrm>
        </p:spPr>
        <p:txBody>
          <a:bodyPr>
            <a:normAutofit/>
          </a:bodyPr>
          <a:lstStyle/>
          <a:p>
            <a:pPr marL="0" indent="0" algn="just">
              <a:buNone/>
            </a:pPr>
            <a:r>
              <a:rPr lang="es-CR" dirty="0"/>
              <a:t>1. Se pretende estimar el numero promedio de latidos del corazón por minuto para cierta población. Se encontró que el numero promedio de latidos por minuto para 49 personas era de 90. Considere que esos 49 pacientes constituyen una muestra aleatoria y que la población sigue una distribución normal, con una desviación estándar de 10.</a:t>
            </a:r>
          </a:p>
          <a:p>
            <a:pPr marL="0" indent="0" algn="just">
              <a:buNone/>
            </a:pPr>
            <a:endParaRPr lang="es-CR" dirty="0"/>
          </a:p>
          <a:p>
            <a:pPr marL="0" indent="0" algn="just">
              <a:buNone/>
            </a:pPr>
            <a:r>
              <a:rPr lang="es-CR" dirty="0"/>
              <a:t>2. Se pretende estimar la concentración media de bilirrubina indirecta en el suero en niños de cuatro días de nacidos. La media para una muestra de 16 niños es de 5.98 mg/100 </a:t>
            </a:r>
            <a:r>
              <a:rPr lang="es-CR" dirty="0" err="1"/>
              <a:t>cc.</a:t>
            </a:r>
            <a:r>
              <a:rPr lang="es-CR" dirty="0"/>
              <a:t> Considérese que la concentración de bilirrubina en los niños de cuatro días de nacidos sigue una distribución aproximadamente normal con una desviación estándar de 3.5 mg/IOO </a:t>
            </a:r>
            <a:r>
              <a:rPr lang="es-CR" dirty="0" err="1"/>
              <a:t>cc.</a:t>
            </a:r>
            <a:endParaRPr lang="es-CR" dirty="0"/>
          </a:p>
        </p:txBody>
      </p:sp>
    </p:spTree>
    <p:extLst>
      <p:ext uri="{BB962C8B-B14F-4D97-AF65-F5344CB8AC3E}">
        <p14:creationId xmlns:p14="http://schemas.microsoft.com/office/powerpoint/2010/main" val="1333331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2F4C16E-51F3-4629-866D-EBE0505F71A2}"/>
                  </a:ext>
                </a:extLst>
              </p:cNvPr>
              <p:cNvSpPr>
                <a:spLocks noGrp="1"/>
              </p:cNvSpPr>
              <p:nvPr>
                <p:ph sz="quarter" idx="1"/>
              </p:nvPr>
            </p:nvSpPr>
            <p:spPr>
              <a:xfrm>
                <a:off x="107504" y="980728"/>
                <a:ext cx="8928992" cy="5832648"/>
              </a:xfrm>
            </p:spPr>
            <p:txBody>
              <a:bodyPr>
                <a:normAutofit/>
              </a:bodyPr>
              <a:lstStyle/>
              <a:p>
                <a:pPr marL="0" indent="0">
                  <a:lnSpc>
                    <a:spcPct val="107000"/>
                  </a:lnSpc>
                  <a:spcAft>
                    <a:spcPts val="800"/>
                  </a:spcAft>
                  <a:buNone/>
                </a:pPr>
                <a:r>
                  <a:rPr lang="es-CR" sz="1800" u="sng" dirty="0">
                    <a:effectLst/>
                    <a:latin typeface="Calibri" panose="020F0502020204030204" pitchFamily="34" charset="0"/>
                    <a:ea typeface="Calibri" panose="020F0502020204030204" pitchFamily="34" charset="0"/>
                    <a:cs typeface="Times New Roman" panose="02020603050405020304" pitchFamily="18" charset="0"/>
                  </a:rPr>
                  <a:t>Valores</a:t>
                </a:r>
              </a:p>
              <a:p>
                <a:pPr marL="0" indent="0">
                  <a:lnSpc>
                    <a:spcPct val="107000"/>
                  </a:lnSpc>
                  <a:spcAft>
                    <a:spcPts val="800"/>
                  </a:spcAft>
                  <a:buNone/>
                </a:pPr>
                <a:r>
                  <a:rPr lang="es-CR" sz="1800" b="1" dirty="0">
                    <a:effectLst/>
                    <a:latin typeface="Calibri" panose="020F0502020204030204" pitchFamily="34" charset="0"/>
                    <a:ea typeface="Calibri" panose="020F0502020204030204" pitchFamily="34" charset="0"/>
                    <a:cs typeface="Times New Roman" panose="02020603050405020304" pitchFamily="18" charset="0"/>
                  </a:rPr>
                  <a:t>Nivel de confianza </a:t>
                </a:r>
                <a:r>
                  <a:rPr lang="es-CR" sz="1800" dirty="0">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r>
                      <a:rPr lang="es-CR" sz="1800" b="0" i="0" smtClean="0">
                        <a:effectLst/>
                        <a:latin typeface="Cambria Math" panose="02040503050406030204" pitchFamily="18" charset="0"/>
                        <a:ea typeface="Cambria Math" panose="02040503050406030204" pitchFamily="18" charset="0"/>
                        <a:cs typeface="Times New Roman" panose="02020603050405020304" pitchFamily="18" charset="0"/>
                      </a:rPr>
                      <m:t>1−</m:t>
                    </m:r>
                    <m:r>
                      <a:rPr lang="es-CR" sz="1800" i="1" smtClean="0">
                        <a:effectLst/>
                        <a:latin typeface="Cambria Math" panose="02040503050406030204" pitchFamily="18" charset="0"/>
                        <a:ea typeface="Cambria Math" panose="02040503050406030204" pitchFamily="18" charset="0"/>
                        <a:cs typeface="Times New Roman" panose="02020603050405020304" pitchFamily="18" charset="0"/>
                      </a:rPr>
                      <m:t>𝛼</m:t>
                    </m:r>
                  </m:oMath>
                </a14:m>
                <a:r>
                  <a:rPr lang="es-CR"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95%</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Tamaño de muestra</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Promedio muestral</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=90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Desviación estándar muestral</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latin typeface="Calibri" panose="020F0502020204030204" pitchFamily="34" charset="0"/>
                    <a:ea typeface="Calibri" panose="020F0502020204030204" pitchFamily="34" charset="0"/>
                    <a:cs typeface="Times New Roman" panose="02020603050405020304" pitchFamily="18"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r>
                  <a:rPr lang="es-CR" sz="1800" b="1" dirty="0">
                    <a:effectLst/>
                    <a:latin typeface="Calibri" panose="020F0502020204030204" pitchFamily="34" charset="0"/>
                    <a:ea typeface="Times New Roman" panose="02020603050405020304" pitchFamily="18" charset="0"/>
                    <a:cs typeface="Times New Roman" panose="02020603050405020304" pitchFamily="18" charset="0"/>
                  </a:rPr>
                  <a:t>Error estándar muestral </a:t>
                </a: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e>
                        </m:rad>
                      </m:den>
                    </m:f>
                  </m:oMath>
                </a14:m>
                <a:r>
                  <a:rPr lang="es-C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s-CR" sz="1800" u="sng" dirty="0">
                    <a:latin typeface="Calibri" panose="020F0502020204030204" pitchFamily="34" charset="0"/>
                    <a:ea typeface="Calibri" panose="020F0502020204030204" pitchFamily="34" charset="0"/>
                    <a:cs typeface="Times New Roman" panose="02020603050405020304" pitchFamily="18" charset="0"/>
                  </a:rPr>
                  <a:t>Fórmula </a:t>
                </a:r>
                <a:endParaRPr lang="es-CR" sz="1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R" sz="1800" dirty="0">
                    <a:effectLst/>
                    <a:latin typeface="Calibri" panose="020F0502020204030204" pitchFamily="34" charset="0"/>
                    <a:ea typeface="Calibri" panose="020F0502020204030204" pitchFamily="34" charset="0"/>
                    <a:cs typeface="Times New Roman" panose="02020603050405020304" pitchFamily="18" charset="0"/>
                  </a:rPr>
                  <a:t>Inervalo de confianza (CI) =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𝐼𝐶</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s-CR" sz="1800" i="1">
                                <a:effectLst/>
                                <a:latin typeface="Cambria Math" panose="02040503050406030204" pitchFamily="18" charset="0"/>
                                <a:ea typeface="Calibri" panose="020F0502020204030204" pitchFamily="34" charset="0"/>
                                <a:cs typeface="Times New Roman" panose="02020603050405020304" pitchFamily="18" charset="0"/>
                              </a:rPr>
                              <m:t>𝛼</m:t>
                            </m:r>
                          </m:num>
                          <m:den>
                            <m:r>
                              <a:rPr lang="es-CR" sz="1800" i="1">
                                <a:effectLst/>
                                <a:latin typeface="Cambria Math" panose="02040503050406030204" pitchFamily="18" charset="0"/>
                                <a:ea typeface="Calibri" panose="020F0502020204030204" pitchFamily="34" charset="0"/>
                                <a:cs typeface="Times New Roman" panose="02020603050405020304" pitchFamily="18" charset="0"/>
                              </a:rPr>
                              <m:t>2</m:t>
                            </m:r>
                          </m:den>
                        </m:f>
                      </m:sub>
                    </m:sSub>
                    <m:r>
                      <a:rPr lang="es-CR" sz="18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R" sz="1800" i="1"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s-CR" sz="1800" i="1" dirty="0">
                    <a:effectLst/>
                    <a:latin typeface="Cambria Math" panose="02040503050406030204" pitchFamily="18" charset="0"/>
                    <a:ea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𝐼𝐶</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±1.96∗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𝜎</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𝑛</m:t>
                            </m:r>
                          </m:e>
                        </m:rad>
                      </m:den>
                    </m:f>
                  </m:oMath>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R" sz="1800" u="sng" dirty="0">
                    <a:effectLst/>
                    <a:latin typeface="Calibri" panose="020F0502020204030204" pitchFamily="34" charset="0"/>
                    <a:ea typeface="Calibri" panose="020F0502020204030204" pitchFamily="34" charset="0"/>
                    <a:cs typeface="Times New Roman" panose="02020603050405020304" pitchFamily="18" charset="0"/>
                  </a:rPr>
                  <a:t>Resolución</a:t>
                </a:r>
                <a:r>
                  <a:rPr lang="es-C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14:m>
                  <m:oMath xmlns:m="http://schemas.openxmlformats.org/officeDocument/2006/math">
                    <m:r>
                      <a:rPr lang="es-CR" sz="1800" b="1" i="1">
                        <a:effectLst/>
                        <a:latin typeface="Cambria Math" panose="02040503050406030204" pitchFamily="18" charset="0"/>
                        <a:ea typeface="Calibri" panose="020F0502020204030204" pitchFamily="34" charset="0"/>
                        <a:cs typeface="Times New Roman" panose="02020603050405020304" pitchFamily="18" charset="0"/>
                      </a:rPr>
                      <m:t>𝑳</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í</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𝒎𝒊𝒕𝒆</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 </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𝒊𝒏𝒇𝒆𝒓𝒊𝒐𝒓</m:t>
                    </m:r>
                    <m:r>
                      <a:rPr lang="es-CR" sz="1800" i="1">
                        <a:effectLst/>
                        <a:latin typeface="Cambria Math" panose="02040503050406030204" pitchFamily="18" charset="0"/>
                        <a:ea typeface="Calibri" panose="020F0502020204030204" pitchFamily="34" charset="0"/>
                        <a:cs typeface="Times New Roman" panose="02020603050405020304" pitchFamily="18" charset="0"/>
                      </a:rPr>
                      <m:t>=90−1.96∗</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=87.2</m:t>
                    </m:r>
                  </m:oMath>
                </a14:m>
                <a:r>
                  <a:rPr lang="es-CR" sz="1800" i="1" dirty="0">
                    <a:effectLst/>
                    <a:latin typeface="Cambria Math" panose="02040503050406030204" pitchFamily="18" charset="0"/>
                    <a:ea typeface="Times New Roman" panose="02020603050405020304" pitchFamily="18" charset="0"/>
                    <a:cs typeface="Times New Roman" panose="02020603050405020304" pitchFamily="18" charset="0"/>
                  </a:rPr>
                  <a:t>  </a:t>
                </a:r>
                <a:br>
                  <a:rPr lang="es-CR" sz="1800" i="1" dirty="0">
                    <a:effectLst/>
                    <a:latin typeface="Cambria Math" panose="02040503050406030204" pitchFamily="18" charset="0"/>
                    <a:ea typeface="Times New Roman" panose="02020603050405020304" pitchFamily="18" charset="0"/>
                    <a:cs typeface="Times New Roman" panose="02020603050405020304" pitchFamily="18" charset="0"/>
                  </a:rPr>
                </a:br>
                <a14:m>
                  <m:oMath xmlns:m="http://schemas.openxmlformats.org/officeDocument/2006/math">
                    <m:r>
                      <a:rPr lang="es-CR" sz="1800" b="1" i="1">
                        <a:effectLst/>
                        <a:latin typeface="Cambria Math" panose="02040503050406030204" pitchFamily="18" charset="0"/>
                        <a:ea typeface="Calibri" panose="020F0502020204030204" pitchFamily="34" charset="0"/>
                        <a:cs typeface="Times New Roman" panose="02020603050405020304" pitchFamily="18" charset="0"/>
                      </a:rPr>
                      <m:t>𝑳</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í</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𝒎𝒊𝒕𝒆</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 </m:t>
                    </m:r>
                    <m:r>
                      <a:rPr lang="es-CR" sz="1800" b="1" i="1">
                        <a:effectLst/>
                        <a:latin typeface="Cambria Math" panose="02040503050406030204" pitchFamily="18" charset="0"/>
                        <a:ea typeface="Calibri" panose="020F0502020204030204" pitchFamily="34" charset="0"/>
                        <a:cs typeface="Times New Roman" panose="02020603050405020304" pitchFamily="18" charset="0"/>
                      </a:rPr>
                      <m:t>𝒔𝒖𝒑𝒆𝒓𝒊𝒐𝒓</m:t>
                    </m:r>
                    <m:r>
                      <a:rPr lang="es-CR" sz="1800" i="1">
                        <a:effectLst/>
                        <a:latin typeface="Cambria Math" panose="02040503050406030204" pitchFamily="18" charset="0"/>
                        <a:ea typeface="Calibri" panose="020F0502020204030204" pitchFamily="34" charset="0"/>
                        <a:cs typeface="Times New Roman" panose="02020603050405020304" pitchFamily="18" charset="0"/>
                      </a:rPr>
                      <m:t>=90+1.96∗</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10</m:t>
                        </m:r>
                      </m:num>
                      <m:den>
                        <m:rad>
                          <m:radPr>
                            <m:degHide m:val="on"/>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49</m:t>
                            </m:r>
                          </m:e>
                        </m:rad>
                      </m:den>
                    </m:f>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=92.8</m:t>
                    </m:r>
                    <m:r>
                      <a:rPr lang="es-CR"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CR" sz="1800" b="0" i="1"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s-CR" sz="1800" b="0" i="1" dirty="0">
                    <a:effectLst/>
                    <a:latin typeface="Cambria Math" panose="02040503050406030204" pitchFamily="18" charset="0"/>
                    <a:ea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s-CR" sz="1800" i="1">
                        <a:latin typeface="Cambria Math" panose="02040503050406030204" pitchFamily="18" charset="0"/>
                        <a:ea typeface="Calibri" panose="020F0502020204030204" pitchFamily="34" charset="0"/>
                        <a:cs typeface="Times New Roman" panose="02020603050405020304" pitchFamily="18" charset="0"/>
                      </a:rPr>
                      <m:t>𝐼𝐶</m:t>
                    </m:r>
                    <m:r>
                      <a:rPr lang="es-CR" sz="1800" i="1">
                        <a:latin typeface="Cambria Math" panose="02040503050406030204" pitchFamily="18" charset="0"/>
                        <a:ea typeface="Calibri" panose="020F0502020204030204" pitchFamily="34" charset="0"/>
                        <a:cs typeface="Times New Roman" panose="02020603050405020304" pitchFamily="18" charset="0"/>
                      </a:rPr>
                      <m:t>=[87.2 ; 92.8 ]</m:t>
                    </m:r>
                  </m:oMath>
                </a14:m>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s-CR" sz="1800" b="0" u="sng" dirty="0">
                    <a:effectLst/>
                    <a:latin typeface="Cambria Math" panose="02040503050406030204" pitchFamily="18" charset="0"/>
                    <a:ea typeface="Times New Roman" panose="02020603050405020304" pitchFamily="18" charset="0"/>
                    <a:cs typeface="Times New Roman" panose="02020603050405020304" pitchFamily="18" charset="0"/>
                  </a:rPr>
                  <a:t>Interpretación</a:t>
                </a:r>
                <a:r>
                  <a:rPr lang="es-CR" sz="1800" u="sng" dirty="0">
                    <a:latin typeface="Cambria Math" panose="02040503050406030204" pitchFamily="18" charset="0"/>
                    <a:ea typeface="Times New Roman" panose="02020603050405020304" pitchFamily="18" charset="0"/>
                    <a:cs typeface="Times New Roman" panose="02020603050405020304" pitchFamily="18" charset="0"/>
                  </a:rPr>
                  <a:t> </a:t>
                </a:r>
                <a:endParaRPr lang="es-CR" sz="1800" b="0" u="sng"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gn="just">
                  <a:buNone/>
                </a:pPr>
                <a:r>
                  <a:rPr lang="es-CR" sz="1800" dirty="0">
                    <a:effectLst/>
                    <a:latin typeface="Calibri" panose="020F0502020204030204" pitchFamily="34" charset="0"/>
                    <a:ea typeface="Times New Roman" panose="02020603050405020304" pitchFamily="18" charset="0"/>
                    <a:cs typeface="Times New Roman" panose="02020603050405020304" pitchFamily="18" charset="0"/>
                  </a:rPr>
                  <a:t>Se tiene una confianza del 95% de que el intervalo de latidas por minutos calculado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87.2 ; 92.8</m:t>
                    </m:r>
                    <m:r>
                      <a:rPr lang="es-CR"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s-CR" sz="1800" dirty="0">
                    <a:effectLst/>
                    <a:latin typeface="Calibri" panose="020F0502020204030204" pitchFamily="34" charset="0"/>
                    <a:ea typeface="Times New Roman" panose="02020603050405020304" pitchFamily="18" charset="0"/>
                    <a:cs typeface="Times New Roman" panose="02020603050405020304" pitchFamily="18" charset="0"/>
                  </a:rPr>
                  <a:t>, esté conteniendo al valor poblacional de los latidos por minuto en la población de estudio.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A2F4C16E-51F3-4629-866D-EBE0505F71A2}"/>
                  </a:ext>
                </a:extLst>
              </p:cNvPr>
              <p:cNvSpPr>
                <a:spLocks noGrp="1" noRot="1" noChangeAspect="1" noMove="1" noResize="1" noEditPoints="1" noAdjustHandles="1" noChangeArrowheads="1" noChangeShapeType="1" noTextEdit="1"/>
              </p:cNvSpPr>
              <p:nvPr>
                <p:ph sz="quarter" idx="1"/>
              </p:nvPr>
            </p:nvSpPr>
            <p:spPr>
              <a:xfrm>
                <a:off x="107504" y="980728"/>
                <a:ext cx="8928992" cy="5832648"/>
              </a:xfrm>
              <a:blipFill>
                <a:blip r:embed="rId2"/>
                <a:stretch>
                  <a:fillRect l="-615" t="-522" r="-615"/>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C9F71803-4F6E-413E-AF33-029E45203DA3}"/>
              </a:ext>
            </a:extLst>
          </p:cNvPr>
          <p:cNvSpPr>
            <a:spLocks noGrp="1"/>
          </p:cNvSpPr>
          <p:nvPr>
            <p:ph type="title"/>
          </p:nvPr>
        </p:nvSpPr>
        <p:spPr>
          <a:xfrm>
            <a:off x="251520" y="44624"/>
            <a:ext cx="8712968" cy="864096"/>
          </a:xfrm>
        </p:spPr>
        <p:txBody>
          <a:bodyPr/>
          <a:lstStyle/>
          <a:p>
            <a:pPr algn="ctr"/>
            <a:r>
              <a:rPr lang="es-CR" b="1" dirty="0"/>
              <a:t>Ejercicios… resolución de 1.</a:t>
            </a:r>
          </a:p>
        </p:txBody>
      </p:sp>
    </p:spTree>
    <p:extLst>
      <p:ext uri="{BB962C8B-B14F-4D97-AF65-F5344CB8AC3E}">
        <p14:creationId xmlns:p14="http://schemas.microsoft.com/office/powerpoint/2010/main" val="165621159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260648"/>
            <a:ext cx="8424936" cy="922114"/>
          </a:xfrm>
        </p:spPr>
        <p:txBody>
          <a:bodyPr/>
          <a:lstStyle/>
          <a:p>
            <a:pPr algn="ctr"/>
            <a:r>
              <a:rPr lang="es-CR" dirty="0"/>
              <a:t>Límites para variables cualitativas</a:t>
            </a:r>
            <a:endParaRPr lang="es-ES" dirty="0"/>
          </a:p>
        </p:txBody>
      </p:sp>
      <p:pic>
        <p:nvPicPr>
          <p:cNvPr id="4" name="Marcador de contenido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3492" y="1556792"/>
            <a:ext cx="3925325" cy="2232248"/>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739" y="4149080"/>
            <a:ext cx="5800725" cy="2533650"/>
          </a:xfrm>
          <a:prstGeom prst="rect">
            <a:avLst/>
          </a:prstGeom>
        </p:spPr>
      </p:pic>
    </p:spTree>
    <p:extLst>
      <p:ext uri="{BB962C8B-B14F-4D97-AF65-F5344CB8AC3E}">
        <p14:creationId xmlns:p14="http://schemas.microsoft.com/office/powerpoint/2010/main" val="163208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4638"/>
            <a:ext cx="8568952" cy="1188402"/>
          </a:xfrm>
        </p:spPr>
        <p:txBody>
          <a:bodyPr>
            <a:normAutofit fontScale="90000"/>
          </a:bodyPr>
          <a:lstStyle/>
          <a:p>
            <a:pPr algn="ctr"/>
            <a:r>
              <a:rPr lang="es-CR" dirty="0"/>
              <a:t>¿Qué tipo de análisis realizamos con variables cualitativas?</a:t>
            </a:r>
            <a:endParaRPr lang="es-ES" dirty="0"/>
          </a:p>
        </p:txBody>
      </p:sp>
      <p:pic>
        <p:nvPicPr>
          <p:cNvPr id="8" name="Marcador de contenido 7"/>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95736" y="1772816"/>
            <a:ext cx="4572000" cy="4572000"/>
          </a:xfrm>
        </p:spPr>
      </p:pic>
    </p:spTree>
    <p:extLst>
      <p:ext uri="{BB962C8B-B14F-4D97-AF65-F5344CB8AC3E}">
        <p14:creationId xmlns:p14="http://schemas.microsoft.com/office/powerpoint/2010/main" val="5103833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323528" y="894730"/>
                <a:ext cx="7772400" cy="5774630"/>
              </a:xfrm>
            </p:spPr>
            <p:txBody>
              <a:bodyPr>
                <a:normAutofit fontScale="85000" lnSpcReduction="20000"/>
              </a:bodyPr>
              <a:lstStyle/>
              <a:p>
                <a:pPr algn="just"/>
                <a:r>
                  <a:rPr lang="es-CR" dirty="0"/>
                  <a:t>Supóngase ahora que la distribución de la población es una curva normal con media “</a:t>
                </a:r>
                <a:r>
                  <a:rPr lang="es-CR" sz="2800" dirty="0"/>
                  <a:t>P” y variancia “</a:t>
                </a:r>
                <a:r>
                  <a:rPr lang="es-CR" dirty="0"/>
                  <a:t>P(1-P)”, (donde (1-P) también es conocida en ciertas ocasiones como “Q”)y de esta se tomó de una muestra de tamaño n.</a:t>
                </a:r>
              </a:p>
              <a:p>
                <a:pPr algn="just"/>
                <a:endParaRPr lang="es-CR" dirty="0"/>
              </a:p>
              <a:p>
                <a:pPr algn="just"/>
                <a:r>
                  <a:rPr lang="es-CR" dirty="0"/>
                  <a:t>Ahora, se desea saber si la posible distribución alrededor de la media muestral “</a:t>
                </a:r>
                <a:r>
                  <a:rPr lang="es-CR" b="1" i="1" dirty="0"/>
                  <a:t>p”</a:t>
                </a:r>
                <a:r>
                  <a:rPr lang="es-CR" dirty="0"/>
                  <a:t> que se obtuvo.</a:t>
                </a:r>
              </a:p>
              <a:p>
                <a:pPr algn="just">
                  <a:buNone/>
                </a:pPr>
                <a:endParaRPr lang="es-CR" dirty="0"/>
              </a:p>
              <a:p>
                <a:pPr algn="just"/>
                <a:r>
                  <a:rPr lang="es-CR" dirty="0"/>
                  <a:t>Por teoría sabemos entonces que la distribución muestral tendrá  una media de “</a:t>
                </a:r>
                <a:r>
                  <a:rPr lang="es-CR" b="1" i="1" dirty="0"/>
                  <a:t>p”</a:t>
                </a:r>
                <a:r>
                  <a:rPr lang="es-CR" dirty="0"/>
                  <a:t>y una variancia de  </a:t>
                </a:r>
                <a14:m>
                  <m:oMath xmlns:m="http://schemas.openxmlformats.org/officeDocument/2006/math">
                    <m:f>
                      <m:fPr>
                        <m:ctrlPr>
                          <a:rPr lang="es-ES"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(1−</m:t>
                        </m:r>
                        <m:r>
                          <a:rPr lang="es-CR" i="1">
                            <a:latin typeface="Cambria Math" panose="02040503050406030204" pitchFamily="18" charset="0"/>
                          </a:rPr>
                          <m:t>𝑝</m:t>
                        </m:r>
                        <m:r>
                          <a:rPr lang="es-CR" i="1">
                            <a:latin typeface="Cambria Math" panose="02040503050406030204" pitchFamily="18" charset="0"/>
                          </a:rPr>
                          <m:t>)</m:t>
                        </m:r>
                      </m:num>
                      <m:den>
                        <m:r>
                          <a:rPr lang="es-CR" i="1">
                            <a:latin typeface="Cambria Math" panose="02040503050406030204" pitchFamily="18" charset="0"/>
                          </a:rPr>
                          <m:t>𝑛</m:t>
                        </m:r>
                      </m:den>
                    </m:f>
                    <m:r>
                      <a:rPr lang="es-CR" i="1">
                        <a:latin typeface="Cambria Math" panose="02040503050406030204" pitchFamily="18" charset="0"/>
                      </a:rPr>
                      <m:t> </m:t>
                    </m:r>
                  </m:oMath>
                </a14:m>
                <a:r>
                  <a:rPr lang="es-CR" dirty="0"/>
                  <a:t>(la desviación</a:t>
                </a:r>
                <a:br>
                  <a:rPr lang="es-CR" dirty="0"/>
                </a:br>
                <a:endParaRPr lang="es-CR" dirty="0"/>
              </a:p>
              <a:p>
                <a:pPr marL="0" indent="0" algn="just">
                  <a:buNone/>
                </a:pPr>
                <a:r>
                  <a:rPr lang="es-CR" dirty="0"/>
                  <a:t>estándar estaría presentar por la fórmula </a:t>
                </a:r>
                <a14:m>
                  <m:oMath xmlns:m="http://schemas.openxmlformats.org/officeDocument/2006/math">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(1−</m:t>
                            </m:r>
                            <m:r>
                              <a:rPr lang="es-CR" i="1">
                                <a:latin typeface="Cambria Math" panose="02040503050406030204" pitchFamily="18" charset="0"/>
                              </a:rPr>
                              <m:t>𝑝</m:t>
                            </m:r>
                            <m:r>
                              <a:rPr lang="es-CR" i="1">
                                <a:latin typeface="Cambria Math" panose="02040503050406030204" pitchFamily="18" charset="0"/>
                              </a:rPr>
                              <m:t>)</m:t>
                            </m:r>
                          </m:num>
                          <m:den>
                            <m:r>
                              <a:rPr lang="es-CR" i="1">
                                <a:latin typeface="Cambria Math" panose="02040503050406030204" pitchFamily="18" charset="0"/>
                              </a:rPr>
                              <m:t>𝑛</m:t>
                            </m:r>
                          </m:den>
                        </m:f>
                      </m:e>
                    </m:rad>
                  </m:oMath>
                </a14:m>
                <a:r>
                  <a:rPr lang="es-CR" dirty="0"/>
                  <a:t>).</a:t>
                </a:r>
              </a:p>
              <a:p>
                <a:pPr algn="just"/>
                <a:endParaRPr lang="es-CR" dirty="0"/>
              </a:p>
              <a:p>
                <a:pPr algn="just"/>
                <a:r>
                  <a:rPr lang="es-CR" dirty="0"/>
                  <a:t>Si la curva poblacional tiene una distribución </a:t>
                </a:r>
                <a14:m>
                  <m:oMath xmlns:m="http://schemas.openxmlformats.org/officeDocument/2006/math">
                    <m:r>
                      <a:rPr lang="es-CR" i="1">
                        <a:latin typeface="Cambria Math" panose="02040503050406030204" pitchFamily="18" charset="0"/>
                      </a:rPr>
                      <m:t>𝑁</m:t>
                    </m:r>
                    <m:r>
                      <a:rPr lang="es-CR" i="1">
                        <a:latin typeface="Cambria Math" panose="02040503050406030204" pitchFamily="18" charset="0"/>
                      </a:rPr>
                      <m:t> (</m:t>
                    </m:r>
                    <m:r>
                      <a:rPr lang="es-CR" i="1">
                        <a:latin typeface="Cambria Math" panose="02040503050406030204" pitchFamily="18" charset="0"/>
                      </a:rPr>
                      <m:t>𝑃</m:t>
                    </m:r>
                    <m:r>
                      <a:rPr lang="es-CR" i="1">
                        <a:latin typeface="Cambria Math" panose="02040503050406030204" pitchFamily="18" charset="0"/>
                      </a:rPr>
                      <m:t>,</m:t>
                    </m:r>
                    <m:rad>
                      <m:radPr>
                        <m:degHide m:val="on"/>
                        <m:ctrlPr>
                          <a:rPr lang="es-ES" i="1">
                            <a:latin typeface="Cambria Math" panose="02040503050406030204" pitchFamily="18" charset="0"/>
                          </a:rPr>
                        </m:ctrlPr>
                      </m:radPr>
                      <m:deg/>
                      <m:e>
                        <m:r>
                          <a:rPr lang="es-CR" b="0" i="1" smtClean="0">
                            <a:latin typeface="Cambria Math" panose="02040503050406030204" pitchFamily="18" charset="0"/>
                          </a:rPr>
                          <m:t>𝑃</m:t>
                        </m:r>
                        <m:r>
                          <a:rPr lang="es-CR" b="0" i="1" smtClean="0">
                            <a:latin typeface="Cambria Math" panose="02040503050406030204" pitchFamily="18" charset="0"/>
                          </a:rPr>
                          <m:t>(</m:t>
                        </m:r>
                        <m:r>
                          <a:rPr lang="es-CR" b="0" i="1" smtClean="0">
                            <a:latin typeface="Cambria Math" panose="02040503050406030204" pitchFamily="18" charset="0"/>
                          </a:rPr>
                          <m:t>𝑃</m:t>
                        </m:r>
                        <m:r>
                          <a:rPr lang="es-CR" b="0" i="1" smtClean="0">
                            <a:latin typeface="Cambria Math" panose="02040503050406030204" pitchFamily="18" charset="0"/>
                          </a:rPr>
                          <m:t>−1)</m:t>
                        </m:r>
                      </m:e>
                    </m:rad>
                  </m:oMath>
                </a14:m>
                <a:r>
                  <a:rPr lang="es-CR" dirty="0"/>
                  <a:t>, la muestral tiene una curva de </a:t>
                </a:r>
                <a14:m>
                  <m:oMath xmlns:m="http://schemas.openxmlformats.org/officeDocument/2006/math">
                    <m:r>
                      <a:rPr lang="es-CR" i="1">
                        <a:latin typeface="Cambria Math" panose="02040503050406030204" pitchFamily="18" charset="0"/>
                      </a:rPr>
                      <m:t>𝑁</m:t>
                    </m:r>
                    <m:r>
                      <a:rPr lang="es-CR" i="1">
                        <a:latin typeface="Cambria Math" panose="02040503050406030204" pitchFamily="18" charset="0"/>
                      </a:rPr>
                      <m:t> (</m:t>
                    </m:r>
                    <m:r>
                      <a:rPr lang="es-CR" i="1">
                        <a:latin typeface="Cambria Math" panose="02040503050406030204" pitchFamily="18" charset="0"/>
                      </a:rPr>
                      <m:t>𝑝</m:t>
                    </m:r>
                    <m:r>
                      <a:rPr lang="es-CR" i="1">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(1−</m:t>
                            </m:r>
                            <m:r>
                              <a:rPr lang="es-CR" i="1">
                                <a:latin typeface="Cambria Math" panose="02040503050406030204" pitchFamily="18" charset="0"/>
                              </a:rPr>
                              <m:t>𝑝</m:t>
                            </m:r>
                            <m:r>
                              <a:rPr lang="es-CR" i="1">
                                <a:latin typeface="Cambria Math" panose="02040503050406030204" pitchFamily="18" charset="0"/>
                              </a:rPr>
                              <m:t>)</m:t>
                            </m:r>
                          </m:num>
                          <m:den>
                            <m:r>
                              <a:rPr lang="es-CR" i="1">
                                <a:latin typeface="Cambria Math" panose="02040503050406030204" pitchFamily="18" charset="0"/>
                              </a:rPr>
                              <m:t>𝑛</m:t>
                            </m:r>
                          </m:den>
                        </m:f>
                      </m:e>
                    </m:rad>
                    <m:r>
                      <a:rPr lang="es-CR" i="1">
                        <a:latin typeface="Cambria Math" panose="02040503050406030204" pitchFamily="18" charset="0"/>
                      </a:rPr>
                      <m:t>)</m:t>
                    </m:r>
                  </m:oMath>
                </a14:m>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323528" y="894730"/>
                <a:ext cx="7772400" cy="5774630"/>
              </a:xfrm>
              <a:blipFill rotWithShape="0">
                <a:blip r:embed="rId2"/>
                <a:stretch>
                  <a:fillRect l="-471" t="-1584" r="-1020"/>
                </a:stretch>
              </a:blipFill>
            </p:spPr>
            <p:txBody>
              <a:bodyPr/>
              <a:lstStyle/>
              <a:p>
                <a:r>
                  <a:rPr lang="es-ES">
                    <a:noFill/>
                  </a:rPr>
                  <a:t> </a:t>
                </a:r>
              </a:p>
            </p:txBody>
          </p:sp>
        </mc:Fallback>
      </mc:AlternateContent>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spTree>
    <p:extLst>
      <p:ext uri="{BB962C8B-B14F-4D97-AF65-F5344CB8AC3E}">
        <p14:creationId xmlns:p14="http://schemas.microsoft.com/office/powerpoint/2010/main" val="20364158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pic>
        <p:nvPicPr>
          <p:cNvPr id="10242" name="Picture 2" descr="http://staff.math.su.se/hoehle/blog/figure/source/2017-06-22-interpretcis/BETABINOMIALCI-1.png"/>
          <p:cNvPicPr>
            <a:picLocks noChangeAspect="1" noChangeArrowheads="1"/>
          </p:cNvPicPr>
          <p:nvPr/>
        </p:nvPicPr>
        <p:blipFill rotWithShape="1">
          <a:blip r:embed="rId2">
            <a:extLst>
              <a:ext uri="{28A0092B-C50C-407E-A947-70E740481C1C}">
                <a14:useLocalDpi xmlns:a14="http://schemas.microsoft.com/office/drawing/2010/main" val="0"/>
              </a:ext>
            </a:extLst>
          </a:blip>
          <a:srcRect l="31499" r="29782"/>
          <a:stretch/>
        </p:blipFill>
        <p:spPr bwMode="auto">
          <a:xfrm>
            <a:off x="2923748" y="1142835"/>
            <a:ext cx="2576421" cy="23042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33 Conector recto"/>
          <p:cNvCxnSpPr/>
          <p:nvPr/>
        </p:nvCxnSpPr>
        <p:spPr>
          <a:xfrm>
            <a:off x="2570026" y="6596212"/>
            <a:ext cx="1785950" cy="0"/>
          </a:xfrm>
          <a:prstGeom prst="line">
            <a:avLst/>
          </a:prstGeom>
        </p:spPr>
        <p:style>
          <a:lnRef idx="3">
            <a:schemeClr val="dk1"/>
          </a:lnRef>
          <a:fillRef idx="0">
            <a:schemeClr val="dk1"/>
          </a:fillRef>
          <a:effectRef idx="2">
            <a:schemeClr val="dk1"/>
          </a:effectRef>
          <a:fontRef idx="minor">
            <a:schemeClr val="tx1"/>
          </a:fontRef>
        </p:style>
      </p:cxnSp>
      <p:cxnSp>
        <p:nvCxnSpPr>
          <p:cNvPr id="9" name="37 Conector recto"/>
          <p:cNvCxnSpPr/>
          <p:nvPr/>
        </p:nvCxnSpPr>
        <p:spPr>
          <a:xfrm rot="5400000" flipH="1" flipV="1">
            <a:off x="4177393" y="6631919"/>
            <a:ext cx="357166" cy="0"/>
          </a:xfrm>
          <a:prstGeom prst="line">
            <a:avLst/>
          </a:prstGeom>
        </p:spPr>
        <p:style>
          <a:lnRef idx="3">
            <a:schemeClr val="dk1"/>
          </a:lnRef>
          <a:fillRef idx="0">
            <a:schemeClr val="dk1"/>
          </a:fillRef>
          <a:effectRef idx="2">
            <a:schemeClr val="dk1"/>
          </a:effectRef>
          <a:fontRef idx="minor">
            <a:schemeClr val="tx1"/>
          </a:fontRef>
        </p:style>
      </p:cxnSp>
      <p:cxnSp>
        <p:nvCxnSpPr>
          <p:cNvPr id="10" name="38 Conector recto"/>
          <p:cNvCxnSpPr/>
          <p:nvPr/>
        </p:nvCxnSpPr>
        <p:spPr>
          <a:xfrm rot="5400000" flipH="1" flipV="1">
            <a:off x="2391443" y="6631919"/>
            <a:ext cx="357166" cy="0"/>
          </a:xfrm>
          <a:prstGeom prst="line">
            <a:avLst/>
          </a:prstGeom>
        </p:spPr>
        <p:style>
          <a:lnRef idx="3">
            <a:schemeClr val="dk1"/>
          </a:lnRef>
          <a:fillRef idx="0">
            <a:schemeClr val="dk1"/>
          </a:fillRef>
          <a:effectRef idx="2">
            <a:schemeClr val="dk1"/>
          </a:effectRef>
          <a:fontRef idx="minor">
            <a:schemeClr val="tx1"/>
          </a:fontRef>
        </p:style>
      </p:cxnSp>
      <p:pic>
        <p:nvPicPr>
          <p:cNvPr id="13" name="Picture 2" descr="http://staff.math.su.se/hoehle/blog/figure/source/2017-06-22-interpretcis/BETABINOMIALCI-1.png"/>
          <p:cNvPicPr>
            <a:picLocks noChangeAspect="1" noChangeArrowheads="1"/>
          </p:cNvPicPr>
          <p:nvPr/>
        </p:nvPicPr>
        <p:blipFill rotWithShape="1">
          <a:blip r:embed="rId2">
            <a:extLst>
              <a:ext uri="{28A0092B-C50C-407E-A947-70E740481C1C}">
                <a14:useLocalDpi xmlns:a14="http://schemas.microsoft.com/office/drawing/2010/main" val="0"/>
              </a:ext>
            </a:extLst>
          </a:blip>
          <a:srcRect l="31499" r="29782"/>
          <a:stretch/>
        </p:blipFill>
        <p:spPr bwMode="auto">
          <a:xfrm>
            <a:off x="2339752" y="4091349"/>
            <a:ext cx="2576421" cy="230425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28 Conector recto"/>
          <p:cNvCxnSpPr/>
          <p:nvPr/>
        </p:nvCxnSpPr>
        <p:spPr>
          <a:xfrm rot="5400000">
            <a:off x="1318163" y="3964624"/>
            <a:ext cx="5643578"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15" name="28 Conector recto"/>
          <p:cNvCxnSpPr/>
          <p:nvPr/>
        </p:nvCxnSpPr>
        <p:spPr>
          <a:xfrm>
            <a:off x="7236296" y="2176770"/>
            <a:ext cx="0" cy="290841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6005991" y="1231277"/>
                <a:ext cx="2830134" cy="8305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R" i="1" smtClean="0">
                              <a:latin typeface="Cambria Math" panose="02040503050406030204" pitchFamily="18" charset="0"/>
                            </a:rPr>
                          </m:ctrlPr>
                        </m:fPr>
                        <m:num>
                          <m:r>
                            <a:rPr lang="es-CR" b="0" i="1" smtClean="0">
                              <a:latin typeface="Cambria Math" panose="02040503050406030204" pitchFamily="18" charset="0"/>
                            </a:rPr>
                            <m:t>1</m:t>
                          </m:r>
                        </m:num>
                        <m:den>
                          <m:rad>
                            <m:radPr>
                              <m:degHide m:val="on"/>
                              <m:ctrlPr>
                                <a:rPr lang="es-CR" i="1" smtClean="0">
                                  <a:latin typeface="Cambria Math" panose="02040503050406030204" pitchFamily="18" charset="0"/>
                                </a:rPr>
                              </m:ctrlPr>
                            </m:radPr>
                            <m:deg/>
                            <m:e>
                              <m:r>
                                <a:rPr lang="es-CR" b="0" i="1" smtClean="0">
                                  <a:latin typeface="Cambria Math" panose="02040503050406030204" pitchFamily="18" charset="0"/>
                                </a:rPr>
                                <m:t>𝑃</m:t>
                              </m:r>
                              <m:d>
                                <m:dPr>
                                  <m:ctrlPr>
                                    <a:rPr lang="es-CR" b="0" i="1" smtClean="0">
                                      <a:latin typeface="Cambria Math" panose="02040503050406030204" pitchFamily="18" charset="0"/>
                                    </a:rPr>
                                  </m:ctrlPr>
                                </m:dPr>
                                <m:e>
                                  <m:r>
                                    <a:rPr lang="es-CR" b="0" i="1" smtClean="0">
                                      <a:latin typeface="Cambria Math" panose="02040503050406030204" pitchFamily="18" charset="0"/>
                                    </a:rPr>
                                    <m:t>1−</m:t>
                                  </m:r>
                                  <m:r>
                                    <a:rPr lang="es-CR" b="0" i="1" smtClean="0">
                                      <a:latin typeface="Cambria Math" panose="02040503050406030204" pitchFamily="18" charset="0"/>
                                    </a:rPr>
                                    <m:t>𝑃</m:t>
                                  </m:r>
                                </m:e>
                              </m:d>
                              <m:r>
                                <a:rPr lang="es-CR" b="0" i="1" smtClean="0">
                                  <a:latin typeface="Cambria Math" panose="02040503050406030204" pitchFamily="18" charset="0"/>
                                </a:rPr>
                                <m:t>2</m:t>
                              </m:r>
                              <m:r>
                                <a:rPr lang="es-CR" b="0" i="1" smtClean="0">
                                  <a:latin typeface="Cambria Math" panose="02040503050406030204" pitchFamily="18" charset="0"/>
                                  <a:ea typeface="Cambria Math" panose="02040503050406030204" pitchFamily="18" charset="0"/>
                                </a:rPr>
                                <m:t>𝜋</m:t>
                              </m:r>
                            </m:e>
                          </m:rad>
                        </m:den>
                      </m:f>
                      <m:sSup>
                        <m:sSupPr>
                          <m:ctrlPr>
                            <a:rPr lang="es-CR" i="1" smtClean="0">
                              <a:latin typeface="Cambria Math" panose="02040503050406030204" pitchFamily="18" charset="0"/>
                            </a:rPr>
                          </m:ctrlPr>
                        </m:sSupPr>
                        <m:e>
                          <m:r>
                            <a:rPr lang="es-CR" b="0" i="1" smtClean="0">
                              <a:latin typeface="Cambria Math" panose="02040503050406030204" pitchFamily="18" charset="0"/>
                            </a:rPr>
                            <m:t>𝑒</m:t>
                          </m:r>
                        </m:e>
                        <m:sup>
                          <m:r>
                            <a:rPr lang="es-CR" b="0" i="1" smtClean="0">
                              <a:latin typeface="Cambria Math" panose="02040503050406030204" pitchFamily="18" charset="0"/>
                            </a:rPr>
                            <m:t>−</m:t>
                          </m:r>
                          <m:f>
                            <m:fPr>
                              <m:ctrlPr>
                                <a:rPr lang="es-CR" i="1" smtClean="0">
                                  <a:latin typeface="Cambria Math" panose="02040503050406030204" pitchFamily="18" charset="0"/>
                                </a:rPr>
                              </m:ctrlPr>
                            </m:fPr>
                            <m:num>
                              <m:r>
                                <a:rPr lang="es-CR" b="0" i="1" smtClean="0">
                                  <a:latin typeface="Cambria Math" panose="02040503050406030204" pitchFamily="18" charset="0"/>
                                </a:rPr>
                                <m:t>1</m:t>
                              </m:r>
                            </m:num>
                            <m:den>
                              <m:r>
                                <a:rPr lang="es-CR" b="0" i="1" smtClean="0">
                                  <a:latin typeface="Cambria Math" panose="02040503050406030204" pitchFamily="18" charset="0"/>
                                </a:rPr>
                                <m:t>2</m:t>
                              </m:r>
                            </m:den>
                          </m:f>
                          <m:sSup>
                            <m:sSupPr>
                              <m:ctrlPr>
                                <a:rPr lang="es-CR" b="0" i="1" smtClean="0">
                                  <a:latin typeface="Cambria Math" panose="02040503050406030204" pitchFamily="18" charset="0"/>
                                </a:rPr>
                              </m:ctrlPr>
                            </m:sSupPr>
                            <m:e>
                              <m:d>
                                <m:dPr>
                                  <m:ctrlPr>
                                    <a:rPr lang="es-CR" i="1" smtClean="0">
                                      <a:latin typeface="Cambria Math" panose="02040503050406030204" pitchFamily="18" charset="0"/>
                                    </a:rPr>
                                  </m:ctrlPr>
                                </m:dPr>
                                <m:e>
                                  <m:f>
                                    <m:fPr>
                                      <m:ctrlPr>
                                        <a:rPr lang="es-CR" i="1" smtClean="0">
                                          <a:latin typeface="Cambria Math" panose="02040503050406030204" pitchFamily="18" charset="0"/>
                                        </a:rPr>
                                      </m:ctrlPr>
                                    </m:fPr>
                                    <m:num>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𝑃</m:t>
                                      </m:r>
                                    </m:num>
                                    <m:den>
                                      <m:rad>
                                        <m:radPr>
                                          <m:degHide m:val="on"/>
                                          <m:ctrlPr>
                                            <a:rPr lang="es-CR" i="1" smtClean="0">
                                              <a:latin typeface="Cambria Math" panose="02040503050406030204" pitchFamily="18" charset="0"/>
                                            </a:rPr>
                                          </m:ctrlPr>
                                        </m:radPr>
                                        <m:deg/>
                                        <m:e>
                                          <m:r>
                                            <a:rPr lang="es-CR" b="0" i="1" smtClean="0">
                                              <a:latin typeface="Cambria Math" panose="02040503050406030204" pitchFamily="18" charset="0"/>
                                            </a:rPr>
                                            <m:t>𝑃</m:t>
                                          </m:r>
                                          <m:d>
                                            <m:dPr>
                                              <m:ctrlPr>
                                                <a:rPr lang="es-CR" b="0" i="1" smtClean="0">
                                                  <a:latin typeface="Cambria Math" panose="02040503050406030204" pitchFamily="18" charset="0"/>
                                                </a:rPr>
                                              </m:ctrlPr>
                                            </m:dPr>
                                            <m:e>
                                              <m:r>
                                                <a:rPr lang="es-CR" b="0" i="1" smtClean="0">
                                                  <a:latin typeface="Cambria Math" panose="02040503050406030204" pitchFamily="18" charset="0"/>
                                                </a:rPr>
                                                <m:t>1−</m:t>
                                              </m:r>
                                              <m:r>
                                                <a:rPr lang="es-CR" b="0" i="1" smtClean="0">
                                                  <a:latin typeface="Cambria Math" panose="02040503050406030204" pitchFamily="18" charset="0"/>
                                                </a:rPr>
                                                <m:t>𝑃</m:t>
                                              </m:r>
                                            </m:e>
                                          </m:d>
                                        </m:e>
                                      </m:rad>
                                    </m:den>
                                  </m:f>
                                </m:e>
                              </m:d>
                            </m:e>
                            <m:sup>
                              <m:r>
                                <a:rPr lang="es-CR" b="0" i="1" smtClean="0">
                                  <a:latin typeface="Cambria Math" panose="02040503050406030204" pitchFamily="18" charset="0"/>
                                </a:rPr>
                                <m:t>2</m:t>
                              </m:r>
                            </m:sup>
                          </m:sSup>
                        </m:sup>
                      </m:sSup>
                    </m:oMath>
                  </m:oMathPara>
                </a14:m>
                <a:endParaRPr lang="es-CR"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6005991" y="1231277"/>
                <a:ext cx="2830134" cy="830548"/>
              </a:xfrm>
              <a:prstGeom prst="rect">
                <a:avLst/>
              </a:prstGeom>
              <a:blipFill>
                <a:blip r:embed="rId3"/>
                <a:stretch>
                  <a:fillRect b="-73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5709878" y="5366785"/>
                <a:ext cx="3006336" cy="1058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R" i="1" smtClean="0">
                              <a:latin typeface="Cambria Math" panose="02040503050406030204" pitchFamily="18" charset="0"/>
                            </a:rPr>
                          </m:ctrlPr>
                        </m:fPr>
                        <m:num>
                          <m:r>
                            <a:rPr lang="es-CR" b="0" i="1" smtClean="0">
                              <a:latin typeface="Cambria Math" panose="02040503050406030204" pitchFamily="18" charset="0"/>
                            </a:rPr>
                            <m:t>1</m:t>
                          </m:r>
                        </m:num>
                        <m:den>
                          <m:rad>
                            <m:radPr>
                              <m:degHide m:val="on"/>
                              <m:ctrlPr>
                                <a:rPr lang="es-CR" i="1" smtClean="0">
                                  <a:latin typeface="Cambria Math" panose="02040503050406030204" pitchFamily="18" charset="0"/>
                                </a:rPr>
                              </m:ctrlPr>
                            </m:radPr>
                            <m:deg/>
                            <m:e>
                              <m:f>
                                <m:fPr>
                                  <m:ctrlPr>
                                    <a:rPr lang="es-CR" i="1" smtClean="0">
                                      <a:latin typeface="Cambria Math" panose="02040503050406030204" pitchFamily="18" charset="0"/>
                                    </a:rPr>
                                  </m:ctrlPr>
                                </m:fPr>
                                <m:num>
                                  <m:r>
                                    <a:rPr lang="es-CR" i="1">
                                      <a:latin typeface="Cambria Math" panose="02040503050406030204" pitchFamily="18" charset="0"/>
                                    </a:rPr>
                                    <m:t>𝑃</m:t>
                                  </m:r>
                                  <m:d>
                                    <m:dPr>
                                      <m:ctrlPr>
                                        <a:rPr lang="es-CR" i="1">
                                          <a:latin typeface="Cambria Math" panose="02040503050406030204" pitchFamily="18" charset="0"/>
                                        </a:rPr>
                                      </m:ctrlPr>
                                    </m:dPr>
                                    <m:e>
                                      <m:r>
                                        <a:rPr lang="es-CR" i="1">
                                          <a:latin typeface="Cambria Math" panose="02040503050406030204" pitchFamily="18" charset="0"/>
                                        </a:rPr>
                                        <m:t>1−</m:t>
                                      </m:r>
                                      <m:r>
                                        <a:rPr lang="es-CR" i="1">
                                          <a:latin typeface="Cambria Math" panose="02040503050406030204" pitchFamily="18" charset="0"/>
                                        </a:rPr>
                                        <m:t>𝑃</m:t>
                                      </m:r>
                                    </m:e>
                                  </m:d>
                                </m:num>
                                <m:den>
                                  <m:r>
                                    <a:rPr lang="es-CR" b="0" i="1" smtClean="0">
                                      <a:latin typeface="Cambria Math" panose="02040503050406030204" pitchFamily="18" charset="0"/>
                                    </a:rPr>
                                    <m:t>𝑛</m:t>
                                  </m:r>
                                </m:den>
                              </m:f>
                              <m:r>
                                <a:rPr lang="es-CR" b="0" i="1" smtClean="0">
                                  <a:latin typeface="Cambria Math" panose="02040503050406030204" pitchFamily="18" charset="0"/>
                                </a:rPr>
                                <m:t>2</m:t>
                              </m:r>
                              <m:r>
                                <a:rPr lang="es-CR" b="0" i="1" smtClean="0">
                                  <a:latin typeface="Cambria Math" panose="02040503050406030204" pitchFamily="18" charset="0"/>
                                  <a:ea typeface="Cambria Math" panose="02040503050406030204" pitchFamily="18" charset="0"/>
                                </a:rPr>
                                <m:t>𝜋</m:t>
                              </m:r>
                            </m:e>
                          </m:rad>
                        </m:den>
                      </m:f>
                      <m:sSup>
                        <m:sSupPr>
                          <m:ctrlPr>
                            <a:rPr lang="es-CR" i="1">
                              <a:latin typeface="Cambria Math" panose="02040503050406030204" pitchFamily="18" charset="0"/>
                            </a:rPr>
                          </m:ctrlPr>
                        </m:sSupPr>
                        <m:e>
                          <m:r>
                            <a:rPr lang="es-CR" i="1">
                              <a:latin typeface="Cambria Math" panose="02040503050406030204" pitchFamily="18" charset="0"/>
                            </a:rPr>
                            <m:t>𝑒</m:t>
                          </m:r>
                        </m:e>
                        <m:sup>
                          <m:r>
                            <a:rPr lang="es-CR" i="1">
                              <a:latin typeface="Cambria Math" panose="02040503050406030204" pitchFamily="18" charset="0"/>
                            </a:rPr>
                            <m:t>−</m:t>
                          </m:r>
                          <m:f>
                            <m:fPr>
                              <m:ctrlPr>
                                <a:rPr lang="es-CR" i="1">
                                  <a:latin typeface="Cambria Math" panose="02040503050406030204" pitchFamily="18" charset="0"/>
                                </a:rPr>
                              </m:ctrlPr>
                            </m:fPr>
                            <m:num>
                              <m:r>
                                <a:rPr lang="es-CR" i="1">
                                  <a:latin typeface="Cambria Math" panose="02040503050406030204" pitchFamily="18" charset="0"/>
                                </a:rPr>
                                <m:t>1</m:t>
                              </m:r>
                            </m:num>
                            <m:den>
                              <m:r>
                                <a:rPr lang="es-CR" i="1">
                                  <a:latin typeface="Cambria Math" panose="02040503050406030204" pitchFamily="18" charset="0"/>
                                </a:rPr>
                                <m:t>2</m:t>
                              </m:r>
                            </m:den>
                          </m:f>
                          <m:sSup>
                            <m:sSupPr>
                              <m:ctrlPr>
                                <a:rPr lang="es-CR" i="1">
                                  <a:latin typeface="Cambria Math" panose="02040503050406030204" pitchFamily="18" charset="0"/>
                                </a:rPr>
                              </m:ctrlPr>
                            </m:sSupPr>
                            <m:e>
                              <m:d>
                                <m:dPr>
                                  <m:ctrlPr>
                                    <a:rPr lang="es-CR" i="1">
                                      <a:latin typeface="Cambria Math" panose="02040503050406030204" pitchFamily="18" charset="0"/>
                                    </a:rPr>
                                  </m:ctrlPr>
                                </m:dPr>
                                <m:e>
                                  <m:f>
                                    <m:fPr>
                                      <m:ctrlPr>
                                        <a:rPr lang="es-CR" i="1">
                                          <a:latin typeface="Cambria Math" panose="02040503050406030204" pitchFamily="18" charset="0"/>
                                        </a:rPr>
                                      </m:ctrlPr>
                                    </m:fPr>
                                    <m:num>
                                      <m:r>
                                        <a:rPr lang="es-CR" i="1">
                                          <a:latin typeface="Cambria Math" panose="02040503050406030204" pitchFamily="18" charset="0"/>
                                        </a:rPr>
                                        <m:t>𝑝</m:t>
                                      </m:r>
                                      <m:r>
                                        <a:rPr lang="es-CR" i="1">
                                          <a:latin typeface="Cambria Math" panose="02040503050406030204" pitchFamily="18" charset="0"/>
                                        </a:rPr>
                                        <m:t>−</m:t>
                                      </m:r>
                                      <m:acc>
                                        <m:accPr>
                                          <m:chr m:val="̅"/>
                                          <m:ctrlPr>
                                            <a:rPr lang="es-CR" i="1" smtClean="0">
                                              <a:latin typeface="Cambria Math" panose="02040503050406030204" pitchFamily="18" charset="0"/>
                                            </a:rPr>
                                          </m:ctrlPr>
                                        </m:accPr>
                                        <m:e>
                                          <m:r>
                                            <a:rPr lang="es-CR" i="1">
                                              <a:latin typeface="Cambria Math" panose="02040503050406030204" pitchFamily="18" charset="0"/>
                                            </a:rPr>
                                            <m:t>𝑝</m:t>
                                          </m:r>
                                        </m:e>
                                      </m:acc>
                                    </m:num>
                                    <m:den>
                                      <m:rad>
                                        <m:radPr>
                                          <m:degHide m:val="on"/>
                                          <m:ctrlPr>
                                            <a:rPr lang="es-CR" i="1">
                                              <a:latin typeface="Cambria Math" panose="02040503050406030204" pitchFamily="18" charset="0"/>
                                            </a:rPr>
                                          </m:ctrlPr>
                                        </m:radPr>
                                        <m:deg/>
                                        <m:e>
                                          <m:r>
                                            <a:rPr lang="es-CR" i="1">
                                              <a:latin typeface="Cambria Math" panose="02040503050406030204" pitchFamily="18" charset="0"/>
                                            </a:rPr>
                                            <m:t>𝑃</m:t>
                                          </m:r>
                                          <m:d>
                                            <m:dPr>
                                              <m:ctrlPr>
                                                <a:rPr lang="es-CR" i="1">
                                                  <a:latin typeface="Cambria Math" panose="02040503050406030204" pitchFamily="18" charset="0"/>
                                                </a:rPr>
                                              </m:ctrlPr>
                                            </m:dPr>
                                            <m:e>
                                              <m:r>
                                                <a:rPr lang="es-CR" i="1">
                                                  <a:latin typeface="Cambria Math" panose="02040503050406030204" pitchFamily="18" charset="0"/>
                                                </a:rPr>
                                                <m:t>1−</m:t>
                                              </m:r>
                                              <m:r>
                                                <a:rPr lang="es-CR" i="1">
                                                  <a:latin typeface="Cambria Math" panose="02040503050406030204" pitchFamily="18" charset="0"/>
                                                </a:rPr>
                                                <m:t>𝑃</m:t>
                                              </m:r>
                                            </m:e>
                                          </m:d>
                                          <m:r>
                                            <a:rPr lang="es-CR" b="0" i="1" smtClean="0">
                                              <a:latin typeface="Cambria Math" panose="02040503050406030204" pitchFamily="18" charset="0"/>
                                            </a:rPr>
                                            <m:t>/</m:t>
                                          </m:r>
                                          <m:r>
                                            <a:rPr lang="es-CR" b="0" i="1" smtClean="0">
                                              <a:latin typeface="Cambria Math" panose="02040503050406030204" pitchFamily="18" charset="0"/>
                                            </a:rPr>
                                            <m:t>𝑛</m:t>
                                          </m:r>
                                        </m:e>
                                      </m:rad>
                                    </m:den>
                                  </m:f>
                                </m:e>
                              </m:d>
                            </m:e>
                            <m:sup>
                              <m:r>
                                <a:rPr lang="es-CR" i="1">
                                  <a:latin typeface="Cambria Math" panose="02040503050406030204" pitchFamily="18" charset="0"/>
                                </a:rPr>
                                <m:t>2</m:t>
                              </m:r>
                            </m:sup>
                          </m:sSup>
                        </m:sup>
                      </m:sSup>
                    </m:oMath>
                  </m:oMathPara>
                </a14:m>
                <a:endParaRPr lang="es-CR"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5709878" y="5366785"/>
                <a:ext cx="3006336" cy="1058816"/>
              </a:xfrm>
              <a:prstGeom prst="rect">
                <a:avLst/>
              </a:prstGeom>
              <a:blipFill>
                <a:blip r:embed="rId4"/>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303982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643998" cy="928670"/>
          </a:xfrm>
        </p:spPr>
        <p:txBody>
          <a:bodyPr/>
          <a:lstStyle/>
          <a:p>
            <a:pPr algn="ctr"/>
            <a:r>
              <a:rPr lang="es-CR" dirty="0"/>
              <a:t>Introducción</a:t>
            </a:r>
          </a:p>
        </p:txBody>
      </p:sp>
      <p:sp>
        <p:nvSpPr>
          <p:cNvPr id="3" name="2 Marcador de contenido"/>
          <p:cNvSpPr>
            <a:spLocks noGrp="1"/>
          </p:cNvSpPr>
          <p:nvPr>
            <p:ph sz="quarter" idx="1"/>
          </p:nvPr>
        </p:nvSpPr>
        <p:spPr>
          <a:xfrm>
            <a:off x="285720" y="1000108"/>
            <a:ext cx="5214974" cy="5715040"/>
          </a:xfrm>
        </p:spPr>
        <p:txBody>
          <a:bodyPr>
            <a:normAutofit lnSpcReduction="10000"/>
          </a:bodyPr>
          <a:lstStyle/>
          <a:p>
            <a:pPr algn="just"/>
            <a:r>
              <a:rPr lang="es-CR" dirty="0"/>
              <a:t>En todo estudio o investigación existe un campo de referencia, universo o</a:t>
            </a:r>
            <a:r>
              <a:rPr lang="es-CR" b="1" dirty="0"/>
              <a:t> población </a:t>
            </a:r>
            <a:r>
              <a:rPr lang="es-CR" dirty="0"/>
              <a:t>al cual se desea generalizar los resultados o conclusiones que se obtengan.</a:t>
            </a:r>
          </a:p>
          <a:p>
            <a:pPr algn="just"/>
            <a:endParaRPr lang="es-CR" dirty="0"/>
          </a:p>
          <a:p>
            <a:pPr algn="just"/>
            <a:r>
              <a:rPr lang="es-CR" dirty="0"/>
              <a:t>Por </a:t>
            </a:r>
            <a:r>
              <a:rPr lang="es-CR" b="1" dirty="0"/>
              <a:t>población</a:t>
            </a:r>
            <a:r>
              <a:rPr lang="es-CR" dirty="0"/>
              <a:t> o universo se entiende el total de personas, objetos o mediciones que tienen una característica común.</a:t>
            </a:r>
          </a:p>
          <a:p>
            <a:pPr algn="just"/>
            <a:endParaRPr lang="es-CR" dirty="0"/>
          </a:p>
          <a:p>
            <a:pPr algn="just"/>
            <a:r>
              <a:rPr lang="es-CR" dirty="0"/>
              <a:t>“El total de todas las observaciones correspondientes a una cierta característica”. Gómez. M. </a:t>
            </a:r>
          </a:p>
        </p:txBody>
      </p:sp>
      <p:pic>
        <p:nvPicPr>
          <p:cNvPr id="9218" name="Picture 2" descr="http://www.losmejoresdestinos.com/destinos/costa_rica/mapa_regiones.jpg"/>
          <p:cNvPicPr>
            <a:picLocks noChangeAspect="1" noChangeArrowheads="1"/>
          </p:cNvPicPr>
          <p:nvPr/>
        </p:nvPicPr>
        <p:blipFill>
          <a:blip r:embed="rId2" cstate="print"/>
          <a:srcRect/>
          <a:stretch>
            <a:fillRect/>
          </a:stretch>
        </p:blipFill>
        <p:spPr bwMode="auto">
          <a:xfrm>
            <a:off x="5857884" y="1071546"/>
            <a:ext cx="3000396" cy="2626700"/>
          </a:xfrm>
          <a:prstGeom prst="rect">
            <a:avLst/>
          </a:prstGeom>
          <a:noFill/>
        </p:spPr>
      </p:pic>
      <p:pic>
        <p:nvPicPr>
          <p:cNvPr id="9220" name="Picture 4" descr="http://www.dipucadiz.es/opencms/export/sites/default/dipucadiz/multimedia/galeriaImagenes/population.jpg"/>
          <p:cNvPicPr>
            <a:picLocks noChangeAspect="1" noChangeArrowheads="1"/>
          </p:cNvPicPr>
          <p:nvPr/>
        </p:nvPicPr>
        <p:blipFill>
          <a:blip r:embed="rId3" cstate="print"/>
          <a:srcRect/>
          <a:stretch>
            <a:fillRect/>
          </a:stretch>
        </p:blipFill>
        <p:spPr bwMode="auto">
          <a:xfrm>
            <a:off x="5715008" y="3857628"/>
            <a:ext cx="3143272" cy="2585342"/>
          </a:xfrm>
          <a:prstGeom prst="rect">
            <a:avLst/>
          </a:prstGeom>
          <a:noFill/>
        </p:spPr>
      </p:pic>
    </p:spTree>
  </p:cSld>
  <p:clrMapOvr>
    <a:masterClrMapping/>
  </p:clrMapOvr>
  <p:transition>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DD7BD37F-C5B1-4263-A978-E33C06B8731D}"/>
              </a:ext>
            </a:extLst>
          </p:cNvPr>
          <p:cNvSpPr>
            <a:spLocks noGrp="1"/>
          </p:cNvSpPr>
          <p:nvPr>
            <p:ph type="title"/>
          </p:nvPr>
        </p:nvSpPr>
        <p:spPr>
          <a:xfrm>
            <a:off x="285720" y="0"/>
            <a:ext cx="8572560" cy="928670"/>
          </a:xfrm>
        </p:spPr>
        <p:txBody>
          <a:bodyPr>
            <a:normAutofit/>
          </a:bodyPr>
          <a:lstStyle/>
          <a:p>
            <a:pPr algn="ctr"/>
            <a:r>
              <a:rPr lang="es-CR" sz="4400" dirty="0"/>
              <a:t>Límites de confianza para p </a:t>
            </a:r>
          </a:p>
        </p:txBody>
      </p:sp>
      <mc:AlternateContent xmlns:mc="http://schemas.openxmlformats.org/markup-compatibility/2006" xmlns:a14="http://schemas.microsoft.com/office/drawing/2010/main">
        <mc:Choice Requires="a14">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755491119"/>
                  </p:ext>
                </p:extLst>
              </p:nvPr>
            </p:nvGraphicFramePr>
            <p:xfrm>
              <a:off x="755576" y="1700808"/>
              <a:ext cx="7416825" cy="3546702"/>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
                                  <a:rPr lang="es-CR" sz="2800" b="0" i="1" smtClean="0">
                                    <a:latin typeface="Cambria Math" panose="02040503050406030204" pitchFamily="18" charset="0"/>
                                  </a:rPr>
                                  <m:t>𝑃</m:t>
                                </m:r>
                              </m:oMath>
                            </m:oMathPara>
                          </a14:m>
                          <a:endParaRPr lang="en-US" sz="2800"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
                                  <m:rPr>
                                    <m:sty m:val="p"/>
                                  </m:rPr>
                                  <a:rPr lang="es-CR" sz="2800" b="0" i="0" smtClean="0">
                                    <a:latin typeface="Cambria Math" panose="02040503050406030204" pitchFamily="18" charset="0"/>
                                  </a:rPr>
                                  <m:t>p</m:t>
                                </m:r>
                              </m:oMath>
                            </m:oMathPara>
                          </a14:m>
                          <a:endParaRPr lang="en-US" dirty="0"/>
                        </a:p>
                      </a:txBody>
                      <a:tcPr/>
                    </a:tc>
                    <a:extLst>
                      <a:ext uri="{0D108BD9-81ED-4DB2-BD59-A6C34878D82A}">
                        <a16:rowId xmlns:a16="http://schemas.microsoft.com/office/drawing/2014/main" val="20985385"/>
                      </a:ext>
                    </a:extLst>
                  </a:tr>
                  <a:tr h="1200133">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s-CR" dirty="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s-CR" sz="1800" b="0" i="1" smtClean="0">
                                        <a:latin typeface="Cambria Math" panose="02040503050406030204" pitchFamily="18" charset="0"/>
                                      </a:rPr>
                                    </m:ctrlPr>
                                  </m:radPr>
                                  <m:deg/>
                                  <m:e>
                                    <m:r>
                                      <a:rPr lang="es-CR" sz="1800" b="0" i="1" smtClean="0">
                                        <a:latin typeface="Cambria Math" panose="02040503050406030204" pitchFamily="18" charset="0"/>
                                      </a:rPr>
                                      <m:t>𝑃</m:t>
                                    </m:r>
                                    <m:r>
                                      <a:rPr lang="es-CR" sz="1800" b="0" i="1" smtClean="0">
                                        <a:latin typeface="Cambria Math" panose="02040503050406030204" pitchFamily="18" charset="0"/>
                                      </a:rPr>
                                      <m:t>(1−</m:t>
                                    </m:r>
                                    <m:r>
                                      <a:rPr lang="es-CR" sz="1800" b="0" i="1" smtClean="0">
                                        <a:latin typeface="Cambria Math" panose="02040503050406030204" pitchFamily="18" charset="0"/>
                                      </a:rPr>
                                      <m:t>𝑃</m:t>
                                    </m:r>
                                    <m:r>
                                      <a:rPr lang="es-CR" sz="1800" b="0" i="1" smtClean="0">
                                        <a:latin typeface="Cambria Math" panose="02040503050406030204" pitchFamily="18" charset="0"/>
                                      </a:rPr>
                                      <m:t>)</m:t>
                                    </m:r>
                                  </m:e>
                                </m:rad>
                              </m:oMath>
                            </m:oMathPara>
                          </a14:m>
                          <a:endParaRPr lang="en-US" sz="1800" dirty="0"/>
                        </a:p>
                        <a:p>
                          <a:pPr algn="ctr"/>
                          <a:endParaRPr lang="en-US" dirty="0"/>
                        </a:p>
                      </a:txBody>
                      <a:tcPr/>
                    </a:tc>
                    <a:tc>
                      <a:txBody>
                        <a:bodyPr/>
                        <a:lstStyle/>
                        <a:p>
                          <a:endParaRPr lang="es-CR" dirty="0"/>
                        </a:p>
                        <a:p>
                          <a:pPr algn="ctr"/>
                          <a14:m>
                            <m:oMathPara xmlns:m="http://schemas.openxmlformats.org/officeDocument/2006/math">
                              <m:oMathParaPr>
                                <m:jc m:val="centerGroup"/>
                              </m:oMathParaPr>
                              <m:oMath xmlns:m="http://schemas.openxmlformats.org/officeDocument/2006/math">
                                <m:rad>
                                  <m:radPr>
                                    <m:degHide m:val="on"/>
                                    <m:ctrlPr>
                                      <a:rPr lang="es-CR" sz="2800" b="0" i="1" smtClean="0">
                                        <a:latin typeface="Cambria Math" panose="02040503050406030204" pitchFamily="18" charset="0"/>
                                      </a:rPr>
                                    </m:ctrlPr>
                                  </m:radPr>
                                  <m:deg/>
                                  <m:e>
                                    <m:f>
                                      <m:fPr>
                                        <m:ctrlPr>
                                          <a:rPr lang="es-CR" sz="2800" b="0" i="1" smtClean="0">
                                            <a:latin typeface="Cambria Math" panose="02040503050406030204" pitchFamily="18" charset="0"/>
                                          </a:rPr>
                                        </m:ctrlPr>
                                      </m:fPr>
                                      <m:num>
                                        <m:r>
                                          <a:rPr lang="es-CR" sz="2800" b="0" i="1" smtClean="0">
                                            <a:latin typeface="Cambria Math" panose="02040503050406030204" pitchFamily="18" charset="0"/>
                                          </a:rPr>
                                          <m:t>𝑝</m:t>
                                        </m:r>
                                        <m:r>
                                          <a:rPr lang="es-CR" sz="2800" b="0" i="1" smtClean="0">
                                            <a:latin typeface="Cambria Math" panose="02040503050406030204" pitchFamily="18" charset="0"/>
                                          </a:rPr>
                                          <m:t>(1−</m:t>
                                        </m:r>
                                        <m:r>
                                          <a:rPr lang="es-CR" sz="2800" b="0" i="1" smtClean="0">
                                            <a:latin typeface="Cambria Math" panose="02040503050406030204" pitchFamily="18" charset="0"/>
                                          </a:rPr>
                                          <m:t>𝑝</m:t>
                                        </m:r>
                                        <m:r>
                                          <a:rPr lang="es-CR" sz="2800" b="0" i="1" smtClean="0">
                                            <a:latin typeface="Cambria Math" panose="02040503050406030204" pitchFamily="18" charset="0"/>
                                          </a:rPr>
                                          <m:t>)</m:t>
                                        </m:r>
                                      </m:num>
                                      <m:den>
                                        <m:r>
                                          <a:rPr lang="es-CR" sz="2800" b="0" i="1" smtClean="0">
                                            <a:latin typeface="Cambria Math" panose="02040503050406030204" pitchFamily="18" charset="0"/>
                                          </a:rPr>
                                          <m:t>𝑛</m:t>
                                        </m:r>
                                      </m:den>
                                    </m:f>
                                  </m:e>
                                </m:rad>
                              </m:oMath>
                            </m:oMathPara>
                          </a14:m>
                          <a:endParaRPr lang="en-US" dirty="0"/>
                        </a:p>
                      </a:txBody>
                      <a:tcPr/>
                    </a:tc>
                    <a:extLst>
                      <a:ext uri="{0D108BD9-81ED-4DB2-BD59-A6C34878D82A}">
                        <a16:rowId xmlns:a16="http://schemas.microsoft.com/office/drawing/2014/main" val="855066139"/>
                      </a:ext>
                    </a:extLst>
                  </a:tr>
                </a:tbl>
              </a:graphicData>
            </a:graphic>
          </p:graphicFrame>
        </mc:Choice>
        <mc:Fallback xmlns="">
          <p:graphicFrame>
            <p:nvGraphicFramePr>
              <p:cNvPr id="5" name="Tabla 5">
                <a:extLst>
                  <a:ext uri="{FF2B5EF4-FFF2-40B4-BE49-F238E27FC236}">
                    <a16:creationId xmlns:a16="http://schemas.microsoft.com/office/drawing/2014/main" id="{D1A9A89D-17F0-49A2-8112-E466E2F5A8A3}"/>
                  </a:ext>
                </a:extLst>
              </p:cNvPr>
              <p:cNvGraphicFramePr>
                <a:graphicFrameLocks noGrp="1"/>
              </p:cNvGraphicFramePr>
              <p:nvPr>
                <p:extLst>
                  <p:ext uri="{D42A27DB-BD31-4B8C-83A1-F6EECF244321}">
                    <p14:modId xmlns:p14="http://schemas.microsoft.com/office/powerpoint/2010/main" val="2755491119"/>
                  </p:ext>
                </p:extLst>
              </p:nvPr>
            </p:nvGraphicFramePr>
            <p:xfrm>
              <a:off x="755576" y="1700808"/>
              <a:ext cx="7416825" cy="3546702"/>
            </p:xfrm>
            <a:graphic>
              <a:graphicData uri="http://schemas.openxmlformats.org/drawingml/2006/table">
                <a:tbl>
                  <a:tblPr firstRow="1" bandRow="1">
                    <a:tableStyleId>{073A0DAA-6AF3-43AB-8588-CEC1D06C72B9}</a:tableStyleId>
                  </a:tblPr>
                  <a:tblGrid>
                    <a:gridCol w="2472275">
                      <a:extLst>
                        <a:ext uri="{9D8B030D-6E8A-4147-A177-3AD203B41FA5}">
                          <a16:colId xmlns:a16="http://schemas.microsoft.com/office/drawing/2014/main" val="2327428806"/>
                        </a:ext>
                      </a:extLst>
                    </a:gridCol>
                    <a:gridCol w="2472275">
                      <a:extLst>
                        <a:ext uri="{9D8B030D-6E8A-4147-A177-3AD203B41FA5}">
                          <a16:colId xmlns:a16="http://schemas.microsoft.com/office/drawing/2014/main" val="830656224"/>
                        </a:ext>
                      </a:extLst>
                    </a:gridCol>
                    <a:gridCol w="2472275">
                      <a:extLst>
                        <a:ext uri="{9D8B030D-6E8A-4147-A177-3AD203B41FA5}">
                          <a16:colId xmlns:a16="http://schemas.microsoft.com/office/drawing/2014/main" val="2870086557"/>
                        </a:ext>
                      </a:extLst>
                    </a:gridCol>
                  </a:tblGrid>
                  <a:tr h="720080">
                    <a:tc>
                      <a:txBody>
                        <a:bodyPr/>
                        <a:lstStyle/>
                        <a:p>
                          <a:r>
                            <a:rPr lang="es-CR" dirty="0"/>
                            <a:t>Estadísticos</a:t>
                          </a:r>
                          <a:endParaRPr lang="en-US" dirty="0"/>
                        </a:p>
                      </a:txBody>
                      <a:tcPr/>
                    </a:tc>
                    <a:tc>
                      <a:txBody>
                        <a:bodyPr/>
                        <a:lstStyle/>
                        <a:p>
                          <a:pPr algn="ctr"/>
                          <a:r>
                            <a:rPr lang="es-CR" dirty="0"/>
                            <a:t>Población</a:t>
                          </a:r>
                          <a:endParaRPr lang="en-US" dirty="0"/>
                        </a:p>
                      </a:txBody>
                      <a:tcPr/>
                    </a:tc>
                    <a:tc>
                      <a:txBody>
                        <a:bodyPr/>
                        <a:lstStyle/>
                        <a:p>
                          <a:pPr algn="ctr"/>
                          <a:r>
                            <a:rPr lang="es-CR" dirty="0"/>
                            <a:t>Muestra</a:t>
                          </a:r>
                          <a:endParaRPr lang="en-US" dirty="0"/>
                        </a:p>
                      </a:txBody>
                      <a:tcPr/>
                    </a:tc>
                    <a:extLst>
                      <a:ext uri="{0D108BD9-81ED-4DB2-BD59-A6C34878D82A}">
                        <a16:rowId xmlns:a16="http://schemas.microsoft.com/office/drawing/2014/main" val="2171948785"/>
                      </a:ext>
                    </a:extLst>
                  </a:tr>
                  <a:tr h="1200133">
                    <a:tc>
                      <a:txBody>
                        <a:bodyPr/>
                        <a:lstStyle/>
                        <a:p>
                          <a:endParaRPr lang="es-CR" dirty="0"/>
                        </a:p>
                        <a:p>
                          <a:r>
                            <a:rPr lang="en-US" b="1" dirty="0" err="1"/>
                            <a:t>Posición</a:t>
                          </a:r>
                          <a:r>
                            <a:rPr lang="en-US" b="1" dirty="0"/>
                            <a:t> central </a:t>
                          </a:r>
                          <a:r>
                            <a:rPr lang="en-US" dirty="0"/>
                            <a:t>(</a:t>
                          </a:r>
                          <a:r>
                            <a:rPr lang="en-US" dirty="0" err="1"/>
                            <a:t>promedio</a:t>
                          </a:r>
                          <a:r>
                            <a:rPr lang="en-US" dirty="0"/>
                            <a:t>)</a:t>
                          </a:r>
                        </a:p>
                      </a:txBody>
                      <a:tcPr/>
                    </a:tc>
                    <a:tc>
                      <a:txBody>
                        <a:bodyPr/>
                        <a:lstStyle/>
                        <a:p>
                          <a:endParaRPr lang="en-US"/>
                        </a:p>
                      </a:txBody>
                      <a:tcPr>
                        <a:blipFill>
                          <a:blip r:embed="rId2"/>
                          <a:stretch>
                            <a:fillRect l="-100246" t="-62437" r="-100985" b="-136548"/>
                          </a:stretch>
                        </a:blipFill>
                      </a:tcPr>
                    </a:tc>
                    <a:tc>
                      <a:txBody>
                        <a:bodyPr/>
                        <a:lstStyle/>
                        <a:p>
                          <a:endParaRPr lang="en-US"/>
                        </a:p>
                      </a:txBody>
                      <a:tcPr>
                        <a:blipFill>
                          <a:blip r:embed="rId2"/>
                          <a:stretch>
                            <a:fillRect l="-200246" t="-62437" r="-985" b="-136548"/>
                          </a:stretch>
                        </a:blipFill>
                      </a:tcPr>
                    </a:tc>
                    <a:extLst>
                      <a:ext uri="{0D108BD9-81ED-4DB2-BD59-A6C34878D82A}">
                        <a16:rowId xmlns:a16="http://schemas.microsoft.com/office/drawing/2014/main" val="20985385"/>
                      </a:ext>
                    </a:extLst>
                  </a:tr>
                  <a:tr h="1626489">
                    <a:tc>
                      <a:txBody>
                        <a:bodyPr/>
                        <a:lstStyle/>
                        <a:p>
                          <a:endParaRPr lang="es-CR" dirty="0"/>
                        </a:p>
                        <a:p>
                          <a:r>
                            <a:rPr lang="en-US" b="1" dirty="0" err="1"/>
                            <a:t>Variabilidad</a:t>
                          </a:r>
                          <a:r>
                            <a:rPr lang="en-US" dirty="0"/>
                            <a:t> </a:t>
                          </a:r>
                        </a:p>
                        <a:p>
                          <a:r>
                            <a:rPr lang="en-US" dirty="0"/>
                            <a:t>(</a:t>
                          </a:r>
                          <a:r>
                            <a:rPr lang="en-US" dirty="0" err="1"/>
                            <a:t>desviación</a:t>
                          </a:r>
                          <a:r>
                            <a:rPr lang="en-US" dirty="0"/>
                            <a:t> </a:t>
                          </a:r>
                          <a:r>
                            <a:rPr lang="en-US" dirty="0" err="1"/>
                            <a:t>estándar</a:t>
                          </a:r>
                          <a:r>
                            <a:rPr lang="en-US" dirty="0"/>
                            <a:t>)</a:t>
                          </a:r>
                        </a:p>
                      </a:txBody>
                      <a:tcPr/>
                    </a:tc>
                    <a:tc>
                      <a:txBody>
                        <a:bodyPr/>
                        <a:lstStyle/>
                        <a:p>
                          <a:endParaRPr lang="en-US"/>
                        </a:p>
                      </a:txBody>
                      <a:tcPr>
                        <a:blipFill>
                          <a:blip r:embed="rId2"/>
                          <a:stretch>
                            <a:fillRect l="-100246" t="-119850" r="-100985" b="-749"/>
                          </a:stretch>
                        </a:blipFill>
                      </a:tcPr>
                    </a:tc>
                    <a:tc>
                      <a:txBody>
                        <a:bodyPr/>
                        <a:lstStyle/>
                        <a:p>
                          <a:endParaRPr lang="en-US"/>
                        </a:p>
                      </a:txBody>
                      <a:tcPr>
                        <a:blipFill>
                          <a:blip r:embed="rId2"/>
                          <a:stretch>
                            <a:fillRect l="-200246" t="-119850" r="-985" b="-749"/>
                          </a:stretch>
                        </a:blipFill>
                      </a:tcPr>
                    </a:tc>
                    <a:extLst>
                      <a:ext uri="{0D108BD9-81ED-4DB2-BD59-A6C34878D82A}">
                        <a16:rowId xmlns:a16="http://schemas.microsoft.com/office/drawing/2014/main" val="855066139"/>
                      </a:ext>
                    </a:extLst>
                  </a:tr>
                </a:tbl>
              </a:graphicData>
            </a:graphic>
          </p:graphicFrame>
        </mc:Fallback>
      </mc:AlternateContent>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BFB617EC-2D4C-4150-BC38-97B43A0152FA}"/>
                  </a:ext>
                </a:extLst>
              </p:cNvPr>
              <p:cNvSpPr/>
              <p:nvPr/>
            </p:nvSpPr>
            <p:spPr>
              <a:xfrm>
                <a:off x="467544" y="5589240"/>
                <a:ext cx="5544616" cy="1080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CR"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𝑝𝑟𝑜𝑝𝑜𝑟𝑐𝑖</m:t>
                      </m:r>
                      <m:r>
                        <a:rPr lang="es-CR" b="0" i="1" smtClean="0">
                          <a:latin typeface="Cambria Math" panose="02040503050406030204" pitchFamily="18" charset="0"/>
                        </a:rPr>
                        <m:t>ó</m:t>
                      </m:r>
                      <m:r>
                        <a:rPr lang="es-CR" b="0" i="1" smtClean="0">
                          <a:latin typeface="Cambria Math" panose="02040503050406030204" pitchFamily="18" charset="0"/>
                        </a:rPr>
                        <m:t>𝑛</m:t>
                      </m:r>
                      <m:r>
                        <a:rPr lang="es-CR" b="0" i="1" smtClean="0">
                          <a:latin typeface="Cambria Math" panose="02040503050406030204" pitchFamily="18" charset="0"/>
                        </a:rPr>
                        <m:t> </m:t>
                      </m:r>
                      <m:r>
                        <a:rPr lang="es-CR" b="0" i="1" smtClean="0">
                          <a:latin typeface="Cambria Math" panose="02040503050406030204" pitchFamily="18" charset="0"/>
                        </a:rPr>
                        <m:t>𝑒𝑠𝑡𝑎𝑏𝑙𝑒𝑐𝑖𝑑𝑎</m:t>
                      </m:r>
                      <m:r>
                        <a:rPr lang="es-CR" b="0" i="1" smtClean="0">
                          <a:latin typeface="Cambria Math" panose="02040503050406030204" pitchFamily="18" charset="0"/>
                        </a:rPr>
                        <m:t> (</m:t>
                      </m:r>
                      <m:r>
                        <a:rPr lang="es-CR" b="0" i="1" smtClean="0">
                          <a:latin typeface="Cambria Math" panose="02040503050406030204" pitchFamily="18" charset="0"/>
                        </a:rPr>
                        <m:t>𝐸𝑗</m:t>
                      </m:r>
                      <m:r>
                        <a:rPr lang="es-CR" b="0" i="1" smtClean="0">
                          <a:latin typeface="Cambria Math" panose="02040503050406030204" pitchFamily="18" charset="0"/>
                        </a:rPr>
                        <m:t>:</m:t>
                      </m:r>
                      <m:r>
                        <a:rPr lang="es-CR" b="0" i="1" smtClean="0">
                          <a:latin typeface="Cambria Math" panose="02040503050406030204" pitchFamily="18" charset="0"/>
                        </a:rPr>
                        <m:t>𝑝</m:t>
                      </m:r>
                      <m:r>
                        <a:rPr lang="es-CR" b="0" i="1" smtClean="0">
                          <a:latin typeface="Cambria Math" panose="02040503050406030204" pitchFamily="18" charset="0"/>
                        </a:rPr>
                        <m:t>=0. 7) </m:t>
                      </m:r>
                    </m:oMath>
                    <m:oMath xmlns:m="http://schemas.openxmlformats.org/officeDocument/2006/math">
                      <m:r>
                        <a:rPr lang="es-CR" b="0" i="1" smtClean="0">
                          <a:latin typeface="Cambria Math" panose="02040503050406030204" pitchFamily="18" charset="0"/>
                        </a:rPr>
                        <m:t>1−</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m:t>
                      </m:r>
                      <m:r>
                        <a:rPr lang="es-CR" b="0" i="1" smtClean="0">
                          <a:latin typeface="Cambria Math" panose="02040503050406030204" pitchFamily="18" charset="0"/>
                        </a:rPr>
                        <m:t>𝑒𝑙</m:t>
                      </m:r>
                      <m:r>
                        <a:rPr lang="es-CR" b="0" i="1" smtClean="0">
                          <a:latin typeface="Cambria Math" panose="02040503050406030204" pitchFamily="18" charset="0"/>
                        </a:rPr>
                        <m:t> </m:t>
                      </m:r>
                      <m:r>
                        <a:rPr lang="es-CR" b="0" i="1" smtClean="0">
                          <a:latin typeface="Cambria Math" panose="02040503050406030204" pitchFamily="18" charset="0"/>
                        </a:rPr>
                        <m:t>𝑐𝑜𝑚𝑝𝑒𝑙𝑒𝑚𝑒𝑛𝑡𝑒</m:t>
                      </m:r>
                      <m:r>
                        <a:rPr lang="es-CR" b="0" i="1" smtClean="0">
                          <a:latin typeface="Cambria Math" panose="02040503050406030204" pitchFamily="18" charset="0"/>
                        </a:rPr>
                        <m:t> (</m:t>
                      </m:r>
                      <m:r>
                        <a:rPr lang="es-CR" b="0" i="1" smtClean="0">
                          <a:latin typeface="Cambria Math" panose="02040503050406030204" pitchFamily="18" charset="0"/>
                        </a:rPr>
                        <m:t>𝐸𝑗</m:t>
                      </m:r>
                      <m:r>
                        <a:rPr lang="es-CR" b="0" i="1" smtClean="0">
                          <a:latin typeface="Cambria Math" panose="02040503050406030204" pitchFamily="18" charset="0"/>
                        </a:rPr>
                        <m:t>:1−</m:t>
                      </m:r>
                      <m:r>
                        <a:rPr lang="es-CR" b="0" i="1" smtClean="0">
                          <a:latin typeface="Cambria Math" panose="02040503050406030204" pitchFamily="18" charset="0"/>
                        </a:rPr>
                        <m:t>𝑝</m:t>
                      </m:r>
                      <m:r>
                        <a:rPr lang="es-CR" b="0" i="1" smtClean="0">
                          <a:latin typeface="Cambria Math" panose="02040503050406030204" pitchFamily="18" charset="0"/>
                        </a:rPr>
                        <m:t>=</m:t>
                      </m:r>
                      <m:r>
                        <a:rPr lang="es-CR" b="0" i="1" smtClean="0">
                          <a:latin typeface="Cambria Math" panose="02040503050406030204" pitchFamily="18" charset="0"/>
                        </a:rPr>
                        <m:t>𝑞</m:t>
                      </m:r>
                      <m:r>
                        <a:rPr lang="es-CR" b="0" i="1" smtClean="0">
                          <a:latin typeface="Cambria Math" panose="02040503050406030204" pitchFamily="18" charset="0"/>
                        </a:rPr>
                        <m:t>=0.3)</m:t>
                      </m:r>
                    </m:oMath>
                  </m:oMathPara>
                </a14:m>
                <a:endParaRPr lang="en-US" dirty="0"/>
              </a:p>
            </p:txBody>
          </p:sp>
        </mc:Choice>
        <mc:Fallback xmlns="">
          <p:sp>
            <p:nvSpPr>
              <p:cNvPr id="2" name="Rectángulo 1">
                <a:extLst>
                  <a:ext uri="{FF2B5EF4-FFF2-40B4-BE49-F238E27FC236}">
                    <a16:creationId xmlns:a16="http://schemas.microsoft.com/office/drawing/2014/main" id="{BFB617EC-2D4C-4150-BC38-97B43A0152FA}"/>
                  </a:ext>
                </a:extLst>
              </p:cNvPr>
              <p:cNvSpPr>
                <a:spLocks noRot="1" noChangeAspect="1" noMove="1" noResize="1" noEditPoints="1" noAdjustHandles="1" noChangeArrowheads="1" noChangeShapeType="1" noTextEdit="1"/>
              </p:cNvSpPr>
              <p:nvPr/>
            </p:nvSpPr>
            <p:spPr>
              <a:xfrm>
                <a:off x="467544" y="5589240"/>
                <a:ext cx="5544616" cy="10801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948733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251520" y="1124744"/>
            <a:ext cx="7200800" cy="5472608"/>
          </a:xfrm>
        </p:spPr>
        <p:txBody>
          <a:bodyPr>
            <a:normAutofit/>
          </a:bodyPr>
          <a:lstStyle/>
          <a:p>
            <a:pPr algn="just"/>
            <a:r>
              <a:rPr lang="es-CR" dirty="0"/>
              <a:t>Muchas preguntas de interés para el analista en salud tiene relación con las proporciones de población:</a:t>
            </a:r>
          </a:p>
          <a:p>
            <a:pPr algn="just"/>
            <a:endParaRPr lang="es-CR" dirty="0"/>
          </a:p>
          <a:p>
            <a:pPr marL="514350" indent="-514350" algn="just">
              <a:buAutoNum type="arabicPeriod"/>
            </a:pPr>
            <a:r>
              <a:rPr lang="es-CR" dirty="0"/>
              <a:t>¿Qué proporción de pacientes que reciben un tipo especial de tratamiento se recuperan?</a:t>
            </a:r>
          </a:p>
          <a:p>
            <a:pPr marL="514350" indent="-514350" algn="just">
              <a:buAutoNum type="arabicPeriod"/>
            </a:pPr>
            <a:r>
              <a:rPr lang="es-CR" dirty="0"/>
              <a:t>¿Qué proporción de alguna población tiene cierta enfermedad?</a:t>
            </a:r>
          </a:p>
          <a:p>
            <a:pPr marL="514350" indent="-514350" algn="just">
              <a:buAutoNum type="arabicPeriod"/>
            </a:pPr>
            <a:r>
              <a:rPr lang="es-CR" dirty="0"/>
              <a:t>¿Qué proporción de una población es inmune a cierta enfermedad?</a:t>
            </a:r>
          </a:p>
          <a:p>
            <a:pPr marL="0" indent="0" algn="just">
              <a:buNone/>
            </a:pPr>
            <a:endParaRPr lang="es-CR" dirty="0"/>
          </a:p>
          <a:p>
            <a:pPr algn="just"/>
            <a:r>
              <a:rPr lang="es-CR" dirty="0"/>
              <a:t>Todas las anteriores son variables cualitativas que se suelen analizar mediante proporciones.</a:t>
            </a:r>
          </a:p>
        </p:txBody>
      </p:sp>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spTree>
    <p:extLst>
      <p:ext uri="{BB962C8B-B14F-4D97-AF65-F5344CB8AC3E}">
        <p14:creationId xmlns:p14="http://schemas.microsoft.com/office/powerpoint/2010/main" val="104552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251520" y="1052736"/>
            <a:ext cx="8640960" cy="5400600"/>
          </a:xfrm>
        </p:spPr>
        <p:txBody>
          <a:bodyPr/>
          <a:lstStyle/>
          <a:p>
            <a:r>
              <a:rPr lang="es-CR" dirty="0"/>
              <a:t>Para estimar la proporción de una población se procede en la misma forma que cuando se estima el promedio de una población. </a:t>
            </a:r>
          </a:p>
          <a:p>
            <a:endParaRPr lang="es-CR" dirty="0"/>
          </a:p>
          <a:p>
            <a:r>
              <a:rPr lang="es-CR" dirty="0"/>
              <a:t>Se extrae una muestra de la población, de interés y se calcula su proporción “</a:t>
            </a:r>
            <a:r>
              <a:rPr lang="es-CR" b="1" i="1" dirty="0"/>
              <a:t>p”</a:t>
            </a:r>
            <a:r>
              <a:rPr lang="es-CR" dirty="0"/>
              <a:t>. Esta se utiliza como el estimador puntual para la proporción de la población. </a:t>
            </a:r>
          </a:p>
          <a:p>
            <a:endParaRPr lang="es-CR" dirty="0"/>
          </a:p>
          <a:p>
            <a:r>
              <a:rPr lang="es-CR" dirty="0"/>
              <a:t>Como antes, el intervalo de confianza se obtiene mediante de la misma forma: </a:t>
            </a:r>
            <a:endParaRPr lang="es-ES" dirty="0"/>
          </a:p>
        </p:txBody>
      </p:sp>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mc:AlternateContent xmlns:mc="http://schemas.openxmlformats.org/markup-compatibility/2006" xmlns:a14="http://schemas.microsoft.com/office/drawing/2010/main">
        <mc:Choice Requires="a14">
          <p:sp>
            <p:nvSpPr>
              <p:cNvPr id="5" name="Rectángulo 4"/>
              <p:cNvSpPr/>
              <p:nvPr/>
            </p:nvSpPr>
            <p:spPr>
              <a:xfrm>
                <a:off x="539551" y="5373216"/>
                <a:ext cx="824230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s-ES" sz="2000" i="1" smtClean="0">
                              <a:latin typeface="Cambria Math" panose="02040503050406030204" pitchFamily="18" charset="0"/>
                            </a:rPr>
                          </m:ctrlPr>
                        </m:dPr>
                        <m:e>
                          <m:r>
                            <a:rPr lang="es-CR" sz="2000" b="0" i="1" smtClean="0">
                              <a:latin typeface="Cambria Math" panose="02040503050406030204" pitchFamily="18" charset="0"/>
                            </a:rPr>
                            <m:t>𝐼𝐶</m:t>
                          </m:r>
                          <m:r>
                            <a:rPr lang="es-CR" sz="2000" b="0" i="1" smtClean="0">
                              <a:latin typeface="Cambria Math" panose="02040503050406030204" pitchFamily="18" charset="0"/>
                            </a:rPr>
                            <m:t>=</m:t>
                          </m:r>
                          <m:r>
                            <a:rPr lang="es-ES" sz="2000" i="1">
                              <a:latin typeface="Cambria Math" panose="02040503050406030204" pitchFamily="18" charset="0"/>
                            </a:rPr>
                            <m:t>𝑒𝑠𝑡𝑖𝑚𝑎𝑑𝑜𝑟</m:t>
                          </m:r>
                          <m:r>
                            <a:rPr lang="es-ES" sz="2000" i="0">
                              <a:latin typeface="Cambria Math" panose="02040503050406030204" pitchFamily="18" charset="0"/>
                            </a:rPr>
                            <m:t> ±</m:t>
                          </m:r>
                          <m:d>
                            <m:dPr>
                              <m:ctrlPr>
                                <a:rPr lang="es-ES" sz="2000" i="1">
                                  <a:latin typeface="Cambria Math" panose="02040503050406030204" pitchFamily="18" charset="0"/>
                                </a:rPr>
                              </m:ctrlPr>
                            </m:dPr>
                            <m:e>
                              <m:r>
                                <a:rPr lang="es-ES" sz="2000" i="1">
                                  <a:latin typeface="Cambria Math" panose="02040503050406030204" pitchFamily="18" charset="0"/>
                                </a:rPr>
                                <m:t>𝑐𝑜𝑒𝑓𝑖𝑐𝑖𝑒𝑛𝑡𝑒</m:t>
                              </m:r>
                              <m:r>
                                <a:rPr lang="es-ES" sz="2000" i="0">
                                  <a:latin typeface="Cambria Math" panose="02040503050406030204" pitchFamily="18" charset="0"/>
                                </a:rPr>
                                <m:t> </m:t>
                              </m:r>
                              <m:r>
                                <a:rPr lang="es-ES" sz="2000" i="1">
                                  <a:latin typeface="Cambria Math" panose="02040503050406030204" pitchFamily="18" charset="0"/>
                                </a:rPr>
                                <m:t>𝑑𝑒</m:t>
                              </m:r>
                              <m:r>
                                <a:rPr lang="es-ES" sz="2000" i="0">
                                  <a:latin typeface="Cambria Math" panose="02040503050406030204" pitchFamily="18" charset="0"/>
                                </a:rPr>
                                <m:t> </m:t>
                              </m:r>
                              <m:r>
                                <a:rPr lang="es-ES" sz="2000" i="1">
                                  <a:latin typeface="Cambria Math" panose="02040503050406030204" pitchFamily="18" charset="0"/>
                                </a:rPr>
                                <m:t>𝑐𝑜𝑛𝑓𝑖𝑎𝑏𝑖𝑙𝑖𝑑𝑎𝑑</m:t>
                              </m:r>
                            </m:e>
                          </m:d>
                          <m:r>
                            <a:rPr lang="es-ES" sz="2000" i="0">
                              <a:latin typeface="Cambria Math" panose="02040503050406030204" pitchFamily="18" charset="0"/>
                            </a:rPr>
                            <m:t>∗(</m:t>
                          </m:r>
                          <m:r>
                            <a:rPr lang="es-ES" sz="2000" i="1">
                              <a:latin typeface="Cambria Math" panose="02040503050406030204" pitchFamily="18" charset="0"/>
                            </a:rPr>
                            <m:t>𝑒𝑟𝑟𝑜𝑟</m:t>
                          </m:r>
                          <m:r>
                            <a:rPr lang="es-ES" sz="2000" i="0">
                              <a:latin typeface="Cambria Math" panose="02040503050406030204" pitchFamily="18" charset="0"/>
                            </a:rPr>
                            <m:t> </m:t>
                          </m:r>
                          <m:r>
                            <a:rPr lang="es-ES" sz="2000" i="1">
                              <a:latin typeface="Cambria Math" panose="02040503050406030204" pitchFamily="18" charset="0"/>
                            </a:rPr>
                            <m:t>𝑒𝑠𝑡</m:t>
                          </m:r>
                          <m:r>
                            <a:rPr lang="es-ES" sz="2000" i="0">
                              <a:latin typeface="Cambria Math" panose="02040503050406030204" pitchFamily="18" charset="0"/>
                            </a:rPr>
                            <m:t>á</m:t>
                          </m:r>
                          <m:r>
                            <a:rPr lang="es-ES" sz="2000" i="1">
                              <a:latin typeface="Cambria Math" panose="02040503050406030204" pitchFamily="18" charset="0"/>
                            </a:rPr>
                            <m:t>𝑛𝑑𝑎𝑟</m:t>
                          </m:r>
                        </m:e>
                      </m:d>
                    </m:oMath>
                  </m:oMathPara>
                </a14:m>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539551" y="5373216"/>
                <a:ext cx="8242309" cy="400110"/>
              </a:xfrm>
              <a:prstGeom prst="rect">
                <a:avLst/>
              </a:prstGeom>
              <a:blipFill>
                <a:blip r:embed="rId2"/>
                <a:stretch>
                  <a:fillRect t="-128788" r="-5547" b="-186364"/>
                </a:stretch>
              </a:blipFill>
            </p:spPr>
            <p:txBody>
              <a:bodyPr/>
              <a:lstStyle/>
              <a:p>
                <a:r>
                  <a:rPr lang="es-CR">
                    <a:noFill/>
                  </a:rPr>
                  <a:t> </a:t>
                </a:r>
              </a:p>
            </p:txBody>
          </p:sp>
        </mc:Fallback>
      </mc:AlternateContent>
    </p:spTree>
    <p:extLst>
      <p:ext uri="{BB962C8B-B14F-4D97-AF65-F5344CB8AC3E}">
        <p14:creationId xmlns:p14="http://schemas.microsoft.com/office/powerpoint/2010/main" val="263129287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141875" y="1124744"/>
                <a:ext cx="6086309" cy="5256584"/>
              </a:xfrm>
            </p:spPr>
            <p:txBody>
              <a:bodyPr>
                <a:normAutofit/>
              </a:bodyPr>
              <a:lstStyle/>
              <a:p>
                <a:r>
                  <a:rPr lang="es-CR" sz="2400" dirty="0"/>
                  <a:t>Para el caso de la estimación puntual para el promedio, este se suele representar como “</a:t>
                </a:r>
                <a:r>
                  <a:rPr lang="es-CR" sz="2400" b="1" i="1" dirty="0"/>
                  <a:t>p</a:t>
                </a:r>
                <a:r>
                  <a:rPr lang="es-CR" sz="2400" dirty="0"/>
                  <a:t>”.</a:t>
                </a:r>
              </a:p>
              <a:p>
                <a:endParaRPr lang="es-CR" sz="2400" dirty="0"/>
              </a:p>
              <a:p>
                <a:r>
                  <a:rPr lang="es-CR" sz="2400" dirty="0"/>
                  <a:t>Para obtener los intervalos de confianza, se termina el coeficiente de confiabilidad como </a:t>
                </a:r>
                <a14:m>
                  <m:oMath xmlns:m="http://schemas.openxmlformats.org/officeDocument/2006/math">
                    <m:sSub>
                      <m:sSubPr>
                        <m:ctrlPr>
                          <a:rPr lang="es-ES" sz="2400" i="1">
                            <a:latin typeface="Cambria Math" panose="02040503050406030204" pitchFamily="18" charset="0"/>
                          </a:rPr>
                        </m:ctrlPr>
                      </m:sSubPr>
                      <m:e>
                        <m:r>
                          <a:rPr lang="es-CR" sz="2400" i="1">
                            <a:latin typeface="Cambria Math"/>
                          </a:rPr>
                          <m:t>𝑧</m:t>
                        </m:r>
                      </m:e>
                      <m:sub>
                        <m:r>
                          <a:rPr lang="es-CR" sz="2400" i="1">
                            <a:latin typeface="Cambria Math"/>
                          </a:rPr>
                          <m:t>1−</m:t>
                        </m:r>
                        <m:f>
                          <m:fPr>
                            <m:ctrlPr>
                              <a:rPr lang="es-ES" sz="2400" i="1">
                                <a:latin typeface="Cambria Math" panose="02040503050406030204" pitchFamily="18" charset="0"/>
                              </a:rPr>
                            </m:ctrlPr>
                          </m:fPr>
                          <m:num>
                            <m:r>
                              <a:rPr lang="es-CR" sz="2400" i="1">
                                <a:latin typeface="Cambria Math"/>
                              </a:rPr>
                              <m:t>𝛼</m:t>
                            </m:r>
                          </m:num>
                          <m:den>
                            <m:r>
                              <a:rPr lang="es-CR" sz="2400" i="1">
                                <a:latin typeface="Cambria Math"/>
                              </a:rPr>
                              <m:t>2</m:t>
                            </m:r>
                          </m:den>
                        </m:f>
                      </m:sub>
                    </m:sSub>
                  </m:oMath>
                </a14:m>
                <a:endParaRPr lang="es-ES" sz="2400" dirty="0"/>
              </a:p>
              <a:p>
                <a:r>
                  <a:rPr lang="es-CR" sz="2400" dirty="0"/>
                  <a:t>El error estándar se determina como </a:t>
                </a:r>
                <a14:m>
                  <m:oMath xmlns:m="http://schemas.openxmlformats.org/officeDocument/2006/math">
                    <m:rad>
                      <m:radPr>
                        <m:degHide m:val="on"/>
                        <m:ctrlPr>
                          <a:rPr lang="es-ES" sz="2400" i="1">
                            <a:latin typeface="Cambria Math" panose="02040503050406030204" pitchFamily="18" charset="0"/>
                          </a:rPr>
                        </m:ctrlPr>
                      </m:radPr>
                      <m:deg/>
                      <m:e>
                        <m:f>
                          <m:fPr>
                            <m:ctrlPr>
                              <a:rPr lang="es-ES" sz="2400" i="1">
                                <a:latin typeface="Cambria Math" panose="02040503050406030204" pitchFamily="18" charset="0"/>
                              </a:rPr>
                            </m:ctrlPr>
                          </m:fPr>
                          <m:num>
                            <m:r>
                              <a:rPr lang="es-CR" sz="2400" i="1">
                                <a:latin typeface="Cambria Math"/>
                              </a:rPr>
                              <m:t>𝑝</m:t>
                            </m:r>
                            <m:r>
                              <a:rPr lang="es-CR" sz="2400" i="1">
                                <a:latin typeface="Cambria Math"/>
                              </a:rPr>
                              <m:t>(1−</m:t>
                            </m:r>
                            <m:r>
                              <a:rPr lang="es-CR" sz="2400" i="1">
                                <a:latin typeface="Cambria Math"/>
                              </a:rPr>
                              <m:t>𝑝</m:t>
                            </m:r>
                            <m:r>
                              <a:rPr lang="es-CR" sz="2400" i="1">
                                <a:latin typeface="Cambria Math"/>
                              </a:rPr>
                              <m:t>)</m:t>
                            </m:r>
                          </m:num>
                          <m:den>
                            <m:r>
                              <a:rPr lang="es-CR" sz="2400" i="1">
                                <a:latin typeface="Cambria Math"/>
                              </a:rPr>
                              <m:t>𝑛</m:t>
                            </m:r>
                          </m:den>
                        </m:f>
                      </m:e>
                    </m:rad>
                  </m:oMath>
                </a14:m>
                <a:endParaRPr lang="es-ES" sz="2400" dirty="0"/>
              </a:p>
              <a:p>
                <a:endParaRPr lang="es-CR" sz="2400" dirty="0"/>
              </a:p>
              <a:p>
                <a:r>
                  <a:rPr lang="es-CR" sz="2400" dirty="0"/>
                  <a:t>El intervalo de confianza de la proporción se determina mediante la siguiente fórmula:</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141875" y="1124744"/>
                <a:ext cx="6086309" cy="5256584"/>
              </a:xfrm>
              <a:blipFill rotWithShape="0">
                <a:blip r:embed="rId2"/>
                <a:stretch>
                  <a:fillRect l="-701" t="-928"/>
                </a:stretch>
              </a:blipFill>
            </p:spPr>
            <p:txBody>
              <a:bodyPr/>
              <a:lstStyle/>
              <a:p>
                <a:r>
                  <a:rPr lang="es-ES">
                    <a:noFill/>
                  </a:rPr>
                  <a:t> </a:t>
                </a:r>
              </a:p>
            </p:txBody>
          </p:sp>
        </mc:Fallback>
      </mc:AlternateContent>
      <p:sp>
        <p:nvSpPr>
          <p:cNvPr id="4" name="1 Título"/>
          <p:cNvSpPr>
            <a:spLocks noGrp="1"/>
          </p:cNvSpPr>
          <p:nvPr>
            <p:ph type="title"/>
          </p:nvPr>
        </p:nvSpPr>
        <p:spPr>
          <a:xfrm>
            <a:off x="110335" y="116632"/>
            <a:ext cx="8928992" cy="850106"/>
          </a:xfrm>
        </p:spPr>
        <p:txBody>
          <a:bodyPr>
            <a:normAutofit/>
          </a:bodyPr>
          <a:lstStyle/>
          <a:p>
            <a:pPr algn="ctr"/>
            <a:r>
              <a:rPr lang="es-CR" sz="3600" dirty="0"/>
              <a:t>Límites de confianza para P: estimadores</a:t>
            </a:r>
          </a:p>
        </p:txBody>
      </p:sp>
      <mc:AlternateContent xmlns:mc="http://schemas.openxmlformats.org/markup-compatibility/2006" xmlns:a14="http://schemas.microsoft.com/office/drawing/2010/main">
        <mc:Choice Requires="a14">
          <p:sp>
            <p:nvSpPr>
              <p:cNvPr id="5" name="Rectángulo 4"/>
              <p:cNvSpPr/>
              <p:nvPr/>
            </p:nvSpPr>
            <p:spPr>
              <a:xfrm>
                <a:off x="2987824" y="5470629"/>
                <a:ext cx="2345450"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𝑝</m:t>
                      </m:r>
                      <m:r>
                        <a:rPr lang="es-ES" i="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𝑧</m:t>
                          </m:r>
                        </m:e>
                        <m:sub>
                          <m:r>
                            <a:rPr lang="es-ES" i="0">
                              <a:latin typeface="Cambria Math" panose="02040503050406030204" pitchFamily="18" charset="0"/>
                            </a:rPr>
                            <m:t>1−</m:t>
                          </m:r>
                          <m:f>
                            <m:fPr>
                              <m:ctrlPr>
                                <a:rPr lang="es-ES" i="1">
                                  <a:latin typeface="Cambria Math" panose="02040503050406030204" pitchFamily="18" charset="0"/>
                                </a:rPr>
                              </m:ctrlPr>
                            </m:fPr>
                            <m:num>
                              <m:r>
                                <a:rPr lang="es-ES" i="1">
                                  <a:latin typeface="Cambria Math" panose="02040503050406030204" pitchFamily="18" charset="0"/>
                                </a:rPr>
                                <m:t>𝛼</m:t>
                              </m:r>
                            </m:num>
                            <m:den>
                              <m:r>
                                <a:rPr lang="es-ES" i="0">
                                  <a:latin typeface="Cambria Math" panose="02040503050406030204" pitchFamily="18" charset="0"/>
                                </a:rPr>
                                <m:t>2</m:t>
                              </m:r>
                            </m:den>
                          </m:f>
                        </m:sub>
                      </m:sSub>
                      <m:r>
                        <a:rPr lang="es-ES" i="0">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d>
                                <m:dPr>
                                  <m:begChr m:val=""/>
                                  <m:ctrlPr>
                                    <a:rPr lang="es-ES" i="1">
                                      <a:latin typeface="Cambria Math" panose="02040503050406030204" pitchFamily="18" charset="0"/>
                                    </a:rPr>
                                  </m:ctrlPr>
                                </m:dPr>
                                <m:e>
                                  <m:r>
                                    <a:rPr lang="es-ES" i="1">
                                      <a:latin typeface="Cambria Math" panose="02040503050406030204" pitchFamily="18" charset="0"/>
                                    </a:rPr>
                                    <m:t>𝑝</m:t>
                                  </m:r>
                                  <m:r>
                                    <a:rPr lang="es-ES" i="0">
                                      <a:latin typeface="Cambria Math" panose="02040503050406030204" pitchFamily="18" charset="0"/>
                                    </a:rPr>
                                    <m:t>(1−</m:t>
                                  </m:r>
                                  <m:r>
                                    <a:rPr lang="es-ES" i="1">
                                      <a:latin typeface="Cambria Math" panose="02040503050406030204" pitchFamily="18" charset="0"/>
                                    </a:rPr>
                                    <m:t>𝑝</m:t>
                                  </m:r>
                                </m:e>
                              </m:d>
                            </m:num>
                            <m:den>
                              <m:r>
                                <a:rPr lang="es-ES" i="1">
                                  <a:latin typeface="Cambria Math" panose="02040503050406030204" pitchFamily="18" charset="0"/>
                                </a:rPr>
                                <m:t>𝑛</m:t>
                              </m:r>
                            </m:den>
                          </m:f>
                        </m:e>
                      </m:rad>
                    </m:oMath>
                  </m:oMathPara>
                </a14:m>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2987824" y="5470629"/>
                <a:ext cx="2345450" cy="910699"/>
              </a:xfrm>
              <a:prstGeom prst="rect">
                <a:avLst/>
              </a:prstGeom>
              <a:blipFill rotWithShape="0">
                <a:blip r:embed="rId3"/>
                <a:stretch>
                  <a:fillRect/>
                </a:stretch>
              </a:blipFill>
            </p:spPr>
            <p:txBody>
              <a:bodyPr/>
              <a:lstStyle/>
              <a:p>
                <a:r>
                  <a:rPr lang="es-ES">
                    <a:noFill/>
                  </a:rPr>
                  <a:t> </a:t>
                </a:r>
              </a:p>
            </p:txBody>
          </p:sp>
        </mc:Fallback>
      </mc:AlternateContent>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340768"/>
            <a:ext cx="2342778" cy="180020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9473" y="4797152"/>
            <a:ext cx="2376264" cy="1695450"/>
          </a:xfrm>
          <a:prstGeom prst="rect">
            <a:avLst/>
          </a:prstGeom>
        </p:spPr>
      </p:pic>
    </p:spTree>
    <p:extLst>
      <p:ext uri="{BB962C8B-B14F-4D97-AF65-F5344CB8AC3E}">
        <p14:creationId xmlns:p14="http://schemas.microsoft.com/office/powerpoint/2010/main" val="3944257117"/>
      </p:ext>
    </p:extLst>
  </p:cSld>
  <p:clrMapOvr>
    <a:masterClrMapping/>
  </p:clrMapOvr>
  <p:transition spd="slow">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5496" y="1052736"/>
            <a:ext cx="7416824" cy="5688632"/>
          </a:xfrm>
        </p:spPr>
        <p:txBody>
          <a:bodyPr>
            <a:normAutofit/>
          </a:bodyPr>
          <a:lstStyle/>
          <a:p>
            <a:pPr algn="just"/>
            <a:r>
              <a:rPr lang="es-CR" sz="2400" dirty="0"/>
              <a:t>Para cierto centro de salud, una muestra de 591 paciente internados en la sección de psiquiátrica,  204 admitieron que consumieron por lo menos un tipo de droga al menos una vez durante su vida. Se presente construir un intervalo de confianza del 95% para la proporción de individuos que consumieron droga durante su vida en la población muestrada para los internos del centro de salud.</a:t>
            </a:r>
          </a:p>
          <a:p>
            <a:pPr algn="just"/>
            <a:endParaRPr lang="es-CR" sz="2400" dirty="0"/>
          </a:p>
          <a:p>
            <a:pPr algn="just"/>
            <a:r>
              <a:rPr lang="es-CR" sz="2400" dirty="0"/>
              <a:t>¿Cuál es el supuesto que se utiliza?</a:t>
            </a:r>
          </a:p>
          <a:p>
            <a:pPr algn="just"/>
            <a:r>
              <a:rPr lang="es-CR" sz="2400" dirty="0"/>
              <a:t>¿Intervalo para qué tipo de variable?</a:t>
            </a:r>
          </a:p>
          <a:p>
            <a:pPr algn="just"/>
            <a:r>
              <a:rPr lang="es-CR" sz="2400" dirty="0"/>
              <a:t>¿Cuál sería el estimador puntual?</a:t>
            </a:r>
          </a:p>
          <a:p>
            <a:pPr algn="just"/>
            <a:r>
              <a:rPr lang="es-CR" sz="2400" dirty="0"/>
              <a:t>¿Cuál sería el valor del coeficiente de confiabilidad?</a:t>
            </a:r>
          </a:p>
          <a:p>
            <a:pPr algn="just"/>
            <a:r>
              <a:rPr lang="es-CR" sz="2400" dirty="0"/>
              <a:t>¿Cuál sería el intervalo de confianza?</a:t>
            </a:r>
          </a:p>
        </p:txBody>
      </p:sp>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p:sp>
        <p:nvSpPr>
          <p:cNvPr id="5" name="AutoShape 2" descr="Resultado de imagen para pacientes icono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387" y="3356992"/>
            <a:ext cx="1440160" cy="144016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853" y="4941168"/>
            <a:ext cx="1553227" cy="1690489"/>
          </a:xfrm>
          <a:prstGeom prst="rect">
            <a:avLst/>
          </a:prstGeom>
        </p:spPr>
      </p:pic>
    </p:spTree>
    <p:extLst>
      <p:ext uri="{BB962C8B-B14F-4D97-AF65-F5344CB8AC3E}">
        <p14:creationId xmlns:p14="http://schemas.microsoft.com/office/powerpoint/2010/main" val="175210421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323528" y="1124744"/>
                <a:ext cx="6408712" cy="5400600"/>
              </a:xfrm>
            </p:spPr>
            <p:txBody>
              <a:bodyPr>
                <a:normAutofit/>
              </a:bodyPr>
              <a:lstStyle/>
              <a:p>
                <a:r>
                  <a:rPr lang="es-CR" sz="2400" dirty="0"/>
                  <a:t>La mejor estimación puntual para la proporción sería: </a:t>
                </a:r>
                <a:br>
                  <a:rPr lang="es-CR" sz="2400" dirty="0"/>
                </a:br>
                <a14:m>
                  <m:oMath xmlns:m="http://schemas.openxmlformats.org/officeDocument/2006/math">
                    <m:r>
                      <a:rPr lang="es-CR" sz="1800" i="1">
                        <a:latin typeface="Cambria Math"/>
                      </a:rPr>
                      <m:t>𝑝</m:t>
                    </m:r>
                    <m:r>
                      <a:rPr lang="es-CR" sz="1800" i="1">
                        <a:latin typeface="Cambria Math"/>
                      </a:rPr>
                      <m:t>=</m:t>
                    </m:r>
                    <m:f>
                      <m:fPr>
                        <m:ctrlPr>
                          <a:rPr lang="es-ES" sz="1800" i="1">
                            <a:latin typeface="Cambria Math" panose="02040503050406030204" pitchFamily="18" charset="0"/>
                          </a:rPr>
                        </m:ctrlPr>
                      </m:fPr>
                      <m:num>
                        <m:r>
                          <a:rPr lang="es-CR" sz="1800" i="1">
                            <a:latin typeface="Cambria Math"/>
                          </a:rPr>
                          <m:t>204</m:t>
                        </m:r>
                      </m:num>
                      <m:den>
                        <m:r>
                          <a:rPr lang="es-CR" sz="1800" i="1">
                            <a:latin typeface="Cambria Math"/>
                          </a:rPr>
                          <m:t>591</m:t>
                        </m:r>
                      </m:den>
                    </m:f>
                    <m:r>
                      <a:rPr lang="es-CR" sz="1800" i="1">
                        <a:latin typeface="Cambria Math"/>
                      </a:rPr>
                      <m:t>=0.3452</m:t>
                    </m:r>
                  </m:oMath>
                </a14:m>
                <a:endParaRPr lang="es-ES" sz="1800" dirty="0"/>
              </a:p>
              <a:p>
                <a:r>
                  <a:rPr lang="es-CR" sz="2400" dirty="0"/>
                  <a:t>El coeficiente de confiabilidad para un nivel de confianza del 95%, es de 1.96.</a:t>
                </a:r>
              </a:p>
              <a:p>
                <a:r>
                  <a:rPr lang="es-CR" sz="2400" dirty="0"/>
                  <a:t>La estimación del error estándar sería </a:t>
                </a:r>
                <a14:m>
                  <m:oMath xmlns:m="http://schemas.openxmlformats.org/officeDocument/2006/math">
                    <m:rad>
                      <m:radPr>
                        <m:degHide m:val="on"/>
                        <m:ctrlPr>
                          <a:rPr lang="es-ES" sz="1600" i="1">
                            <a:latin typeface="Cambria Math" panose="02040503050406030204" pitchFamily="18" charset="0"/>
                          </a:rPr>
                        </m:ctrlPr>
                      </m:radPr>
                      <m:deg/>
                      <m:e>
                        <m:f>
                          <m:fPr>
                            <m:ctrlPr>
                              <a:rPr lang="es-ES" sz="1600" i="1">
                                <a:latin typeface="Cambria Math" panose="02040503050406030204" pitchFamily="18" charset="0"/>
                              </a:rPr>
                            </m:ctrlPr>
                          </m:fPr>
                          <m:num>
                            <m:r>
                              <a:rPr lang="es-CR" sz="1600" i="1">
                                <a:latin typeface="Cambria Math"/>
                              </a:rPr>
                              <m:t>𝑝</m:t>
                            </m:r>
                            <m:r>
                              <a:rPr lang="es-CR" sz="1600" i="1">
                                <a:latin typeface="Cambria Math"/>
                              </a:rPr>
                              <m:t>(1−</m:t>
                            </m:r>
                            <m:r>
                              <a:rPr lang="es-CR" sz="1600" i="1">
                                <a:latin typeface="Cambria Math"/>
                              </a:rPr>
                              <m:t>𝑝</m:t>
                            </m:r>
                            <m:r>
                              <a:rPr lang="es-CR" sz="1600" i="1">
                                <a:latin typeface="Cambria Math"/>
                              </a:rPr>
                              <m:t>)</m:t>
                            </m:r>
                          </m:num>
                          <m:den>
                            <m:r>
                              <a:rPr lang="es-CR" sz="1600" i="1">
                                <a:latin typeface="Cambria Math"/>
                              </a:rPr>
                              <m:t>𝑛</m:t>
                            </m:r>
                          </m:den>
                        </m:f>
                      </m:e>
                    </m:rad>
                    <m:r>
                      <a:rPr lang="es-CR" sz="1600" i="1">
                        <a:latin typeface="Cambria Math"/>
                      </a:rPr>
                      <m:t>=</m:t>
                    </m:r>
                    <m:rad>
                      <m:radPr>
                        <m:degHide m:val="on"/>
                        <m:ctrlPr>
                          <a:rPr lang="es-ES" sz="1600" i="1">
                            <a:latin typeface="Cambria Math" panose="02040503050406030204" pitchFamily="18" charset="0"/>
                          </a:rPr>
                        </m:ctrlPr>
                      </m:radPr>
                      <m:deg/>
                      <m:e>
                        <m:f>
                          <m:fPr>
                            <m:ctrlPr>
                              <a:rPr lang="es-ES" sz="1600" i="1">
                                <a:latin typeface="Cambria Math" panose="02040503050406030204" pitchFamily="18" charset="0"/>
                              </a:rPr>
                            </m:ctrlPr>
                          </m:fPr>
                          <m:num>
                            <m:r>
                              <a:rPr lang="es-CR" sz="1600" i="1">
                                <a:latin typeface="Cambria Math"/>
                              </a:rPr>
                              <m:t>0.3452∗0.6548</m:t>
                            </m:r>
                          </m:num>
                          <m:den>
                            <m:r>
                              <a:rPr lang="es-CR" sz="1600" i="1">
                                <a:latin typeface="Cambria Math"/>
                              </a:rPr>
                              <m:t>591</m:t>
                            </m:r>
                          </m:den>
                        </m:f>
                      </m:e>
                    </m:rad>
                    <m:r>
                      <a:rPr lang="es-CR" sz="1600" i="1">
                        <a:latin typeface="Cambria Math"/>
                      </a:rPr>
                      <m:t>=0.01956</m:t>
                    </m:r>
                  </m:oMath>
                </a14:m>
                <a:endParaRPr lang="es-ES" sz="1600" dirty="0"/>
              </a:p>
              <a:p>
                <a:endParaRPr lang="es-CR" sz="2400" dirty="0"/>
              </a:p>
              <a:p>
                <a:r>
                  <a:rPr lang="es-CR" sz="2400" dirty="0"/>
                  <a:t>El intervalo de confianza estaría dado cómo sigue:</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323528" y="1124744"/>
                <a:ext cx="6408712" cy="5400600"/>
              </a:xfrm>
              <a:blipFill rotWithShape="0">
                <a:blip r:embed="rId2"/>
                <a:stretch>
                  <a:fillRect l="-666" t="-904" r="-1332"/>
                </a:stretch>
              </a:blipFill>
            </p:spPr>
            <p:txBody>
              <a:bodyPr/>
              <a:lstStyle/>
              <a:p>
                <a:r>
                  <a:rPr lang="es-ES">
                    <a:noFill/>
                  </a:rPr>
                  <a:t> </a:t>
                </a:r>
              </a:p>
            </p:txBody>
          </p:sp>
        </mc:Fallback>
      </mc:AlternateContent>
      <p:sp>
        <p:nvSpPr>
          <p:cNvPr id="4" name="1 Título"/>
          <p:cNvSpPr>
            <a:spLocks noGrp="1"/>
          </p:cNvSpPr>
          <p:nvPr>
            <p:ph type="title"/>
          </p:nvPr>
        </p:nvSpPr>
        <p:spPr>
          <a:xfrm>
            <a:off x="760040" y="44624"/>
            <a:ext cx="7772400" cy="850106"/>
          </a:xfrm>
        </p:spPr>
        <p:txBody>
          <a:bodyPr>
            <a:normAutofit/>
          </a:bodyPr>
          <a:lstStyle/>
          <a:p>
            <a:pPr algn="ctr"/>
            <a:r>
              <a:rPr lang="es-CR" sz="4400" dirty="0"/>
              <a:t>Límites de confianza para P </a:t>
            </a:r>
          </a:p>
        </p:txBody>
      </p:sp>
      <mc:AlternateContent xmlns:mc="http://schemas.openxmlformats.org/markup-compatibility/2006" xmlns:a14="http://schemas.microsoft.com/office/drawing/2010/main">
        <mc:Choice Requires="a14">
          <p:sp>
            <p:nvSpPr>
              <p:cNvPr id="5" name="Rectángulo 4"/>
              <p:cNvSpPr/>
              <p:nvPr/>
            </p:nvSpPr>
            <p:spPr>
              <a:xfrm>
                <a:off x="179512" y="5085184"/>
                <a:ext cx="4572000" cy="1289199"/>
              </a:xfrm>
              <a:prstGeom prst="rect">
                <a:avLst/>
              </a:prstGeom>
            </p:spPr>
            <p:txBody>
              <a:bodyPr>
                <a:spAutoFit/>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R" b="0" i="1" smtClean="0">
                          <a:latin typeface="Cambria Math" panose="02040503050406030204" pitchFamily="18" charset="0"/>
                          <a:ea typeface="Calibri" panose="020F0502020204030204" pitchFamily="34" charset="0"/>
                          <a:cs typeface="Times New Roman" panose="02020603050405020304" pitchFamily="18" charset="0"/>
                        </a:rPr>
                        <m:t>𝐼𝐶</m:t>
                      </m:r>
                      <m:r>
                        <a:rPr lang="es-CR" b="0" i="1" smtClean="0">
                          <a:latin typeface="Cambria Math" panose="02040503050406030204" pitchFamily="18" charset="0"/>
                          <a:ea typeface="Calibri" panose="020F0502020204030204" pitchFamily="34" charset="0"/>
                          <a:cs typeface="Times New Roman" panose="02020603050405020304" pitchFamily="18" charset="0"/>
                        </a:rPr>
                        <m:t>: 0.3452±1.96∗(0.01956)</m:t>
                      </m:r>
                    </m:oMath>
                  </m:oMathPara>
                </a14:m>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ea typeface="Calibri" panose="020F0502020204030204" pitchFamily="34" charset="0"/>
                          <a:cs typeface="Times New Roman" panose="02020603050405020304" pitchFamily="18" charset="0"/>
                        </a:rPr>
                        <m:t>𝐼𝐶</m:t>
                      </m:r>
                      <m:r>
                        <a:rPr lang="es-CR" i="1">
                          <a:latin typeface="Cambria Math" panose="02040503050406030204" pitchFamily="18" charset="0"/>
                          <a:ea typeface="Calibri" panose="020F0502020204030204" pitchFamily="34" charset="0"/>
                          <a:cs typeface="Times New Roman" panose="02020603050405020304" pitchFamily="18" charset="0"/>
                        </a:rPr>
                        <m:t>: 0.3452±0.0383</m:t>
                      </m:r>
                    </m:oMath>
                  </m:oMathPara>
                </a14:m>
                <a:endParaRPr lang="es-ES"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R" i="1">
                          <a:effectLst/>
                          <a:latin typeface="Cambria Math" panose="02040503050406030204" pitchFamily="18" charset="0"/>
                          <a:ea typeface="Calibri" panose="020F0502020204030204" pitchFamily="34" charset="0"/>
                          <a:cs typeface="Times New Roman" panose="02020603050405020304" pitchFamily="18" charset="0"/>
                        </a:rPr>
                        <m:t>𝐼𝐶</m:t>
                      </m:r>
                      <m:r>
                        <a:rPr lang="es-CR" i="1">
                          <a:effectLst/>
                          <a:latin typeface="Cambria Math" panose="02040503050406030204" pitchFamily="18" charset="0"/>
                          <a:ea typeface="Calibri" panose="020F0502020204030204" pitchFamily="34" charset="0"/>
                          <a:cs typeface="Times New Roman" panose="02020603050405020304" pitchFamily="18" charset="0"/>
                        </a:rPr>
                        <m:t>:[0.3069;0.3835]</m:t>
                      </m:r>
                    </m:oMath>
                  </m:oMathPara>
                </a14:m>
                <a:endParaRPr lang="es-E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179512" y="5085184"/>
                <a:ext cx="4572000" cy="1289199"/>
              </a:xfrm>
              <a:prstGeom prst="rect">
                <a:avLst/>
              </a:prstGeom>
              <a:blipFill rotWithShape="0">
                <a:blip r:embed="rId3"/>
                <a:stretch>
                  <a:fillRect/>
                </a:stretch>
              </a:blipFill>
            </p:spPr>
            <p:txBody>
              <a:bodyPr/>
              <a:lstStyle/>
              <a:p>
                <a:r>
                  <a:rPr lang="es-ES">
                    <a:noFill/>
                  </a:rPr>
                  <a:t> </a:t>
                </a:r>
              </a:p>
            </p:txBody>
          </p:sp>
        </mc:Fallback>
      </mc:AlternateContent>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792" y="1844824"/>
            <a:ext cx="2407676" cy="2081632"/>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l="7509"/>
          <a:stretch/>
        </p:blipFill>
        <p:spPr>
          <a:xfrm>
            <a:off x="5652120" y="5186028"/>
            <a:ext cx="3092224" cy="1371600"/>
          </a:xfrm>
          <a:prstGeom prst="rect">
            <a:avLst/>
          </a:prstGeom>
        </p:spPr>
      </p:pic>
    </p:spTree>
    <p:extLst>
      <p:ext uri="{BB962C8B-B14F-4D97-AF65-F5344CB8AC3E}">
        <p14:creationId xmlns:p14="http://schemas.microsoft.com/office/powerpoint/2010/main" val="396344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sz="quarter" idx="1"/>
              </p:nvPr>
            </p:nvSpPr>
            <p:spPr>
              <a:xfrm>
                <a:off x="611560" y="1484784"/>
                <a:ext cx="7772400" cy="4572000"/>
              </a:xfrm>
            </p:spPr>
            <p:txBody>
              <a:bodyPr/>
              <a:lstStyle/>
              <a:p>
                <a:r>
                  <a:rPr lang="es-CR" dirty="0"/>
                  <a:t>¿Cómo interpretamos el anterior intervalo de confianza (</a:t>
                </a:r>
                <a14:m>
                  <m:oMath xmlns:m="http://schemas.openxmlformats.org/officeDocument/2006/math">
                    <m:r>
                      <a:rPr lang="es-CR" i="1">
                        <a:latin typeface="Cambria Math" panose="02040503050406030204" pitchFamily="18" charset="0"/>
                        <a:ea typeface="Calibri" panose="020F0502020204030204" pitchFamily="34" charset="0"/>
                        <a:cs typeface="Times New Roman" panose="02020603050405020304" pitchFamily="18" charset="0"/>
                      </a:rPr>
                      <m:t>𝐼𝐶</m:t>
                    </m:r>
                    <m:r>
                      <a:rPr lang="es-CR" i="1">
                        <a:latin typeface="Cambria Math" panose="02040503050406030204" pitchFamily="18" charset="0"/>
                        <a:ea typeface="Calibri" panose="020F0502020204030204" pitchFamily="34" charset="0"/>
                        <a:cs typeface="Times New Roman" panose="02020603050405020304" pitchFamily="18" charset="0"/>
                      </a:rPr>
                      <m:t>:[0.3069;0.3835]</m:t>
                    </m:r>
                  </m:oMath>
                </a14:m>
                <a:r>
                  <a:rPr lang="es-CR" dirty="0"/>
                  <a:t>)?</a:t>
                </a:r>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sz="quarter" idx="1"/>
              </p:nvPr>
            </p:nvSpPr>
            <p:spPr>
              <a:xfrm>
                <a:off x="611560" y="1484784"/>
                <a:ext cx="7772400" cy="4572000"/>
              </a:xfrm>
              <a:blipFill rotWithShape="0">
                <a:blip r:embed="rId2"/>
                <a:stretch>
                  <a:fillRect l="-784" t="-1200"/>
                </a:stretch>
              </a:blipFill>
            </p:spPr>
            <p:txBody>
              <a:bodyPr/>
              <a:lstStyle/>
              <a:p>
                <a:r>
                  <a:rPr lang="es-ES">
                    <a:noFill/>
                  </a:rPr>
                  <a:t> </a:t>
                </a:r>
              </a:p>
            </p:txBody>
          </p:sp>
        </mc:Fallback>
      </mc:AlternateContent>
      <p:sp>
        <p:nvSpPr>
          <p:cNvPr id="4" name="1 Título"/>
          <p:cNvSpPr>
            <a:spLocks noGrp="1"/>
          </p:cNvSpPr>
          <p:nvPr>
            <p:ph type="title"/>
          </p:nvPr>
        </p:nvSpPr>
        <p:spPr>
          <a:xfrm>
            <a:off x="755576" y="188640"/>
            <a:ext cx="7772400" cy="850106"/>
          </a:xfrm>
        </p:spPr>
        <p:txBody>
          <a:bodyPr>
            <a:normAutofit/>
          </a:bodyPr>
          <a:lstStyle/>
          <a:p>
            <a:pPr algn="ctr"/>
            <a:r>
              <a:rPr lang="es-CR" sz="4400" dirty="0"/>
              <a:t>Límites de confianza para P </a:t>
            </a:r>
          </a:p>
        </p:txBody>
      </p:sp>
      <p:pic>
        <p:nvPicPr>
          <p:cNvPr id="1026" name="Picture 2" descr="Resultado de imagen para interpretation"/>
          <p:cNvPicPr>
            <a:picLocks noChangeAspect="1" noChangeArrowheads="1"/>
          </p:cNvPicPr>
          <p:nvPr/>
        </p:nvPicPr>
        <p:blipFill rotWithShape="1">
          <a:blip r:embed="rId3">
            <a:extLst>
              <a:ext uri="{28A0092B-C50C-407E-A947-70E740481C1C}">
                <a14:useLocalDpi xmlns:a14="http://schemas.microsoft.com/office/drawing/2010/main" val="0"/>
              </a:ext>
            </a:extLst>
          </a:blip>
          <a:srcRect t="12468" b="17721"/>
          <a:stretch/>
        </p:blipFill>
        <p:spPr bwMode="auto">
          <a:xfrm>
            <a:off x="1619545" y="2499952"/>
            <a:ext cx="5756430" cy="401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174439"/>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Introducción</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Características de la muestra</a:t>
            </a:r>
          </a:p>
        </p:txBody>
      </p:sp>
      <p:sp>
        <p:nvSpPr>
          <p:cNvPr id="15" name="14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Inferencia estadística</a:t>
            </a:r>
          </a:p>
        </p:txBody>
      </p:sp>
      <p:sp>
        <p:nvSpPr>
          <p:cNvPr id="16" name="15 Rectángulo redondeado"/>
          <p:cNvSpPr/>
          <p:nvPr/>
        </p:nvSpPr>
        <p:spPr>
          <a:xfrm>
            <a:off x="6444208"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Estimación puntual y por intervalos</a:t>
            </a:r>
          </a:p>
        </p:txBody>
      </p:sp>
      <p:sp>
        <p:nvSpPr>
          <p:cNvPr id="17" name="16 Rectángulo redondeado"/>
          <p:cNvSpPr/>
          <p:nvPr/>
        </p:nvSpPr>
        <p:spPr>
          <a:xfrm>
            <a:off x="6444208"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Límites de confianza</a:t>
            </a:r>
          </a:p>
        </p:txBody>
      </p:sp>
      <p:sp>
        <p:nvSpPr>
          <p:cNvPr id="18" name="17 Elipse"/>
          <p:cNvSpPr/>
          <p:nvPr/>
        </p:nvSpPr>
        <p:spPr>
          <a:xfrm>
            <a:off x="4716016"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9" name="18 Rectángulo redondeado"/>
          <p:cNvSpPr/>
          <p:nvPr/>
        </p:nvSpPr>
        <p:spPr>
          <a:xfrm>
            <a:off x="6444208"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Interpretación de los límites de confianza y otros</a:t>
            </a:r>
          </a:p>
        </p:txBody>
      </p:sp>
    </p:spTree>
    <p:extLst>
      <p:ext uri="{BB962C8B-B14F-4D97-AF65-F5344CB8AC3E}">
        <p14:creationId xmlns:p14="http://schemas.microsoft.com/office/powerpoint/2010/main" val="21766407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E8BCA6-0CBA-4230-992E-6147D64BFCA7}"/>
              </a:ext>
            </a:extLst>
          </p:cNvPr>
          <p:cNvSpPr>
            <a:spLocks noGrp="1"/>
          </p:cNvSpPr>
          <p:nvPr>
            <p:ph sz="quarter" idx="1"/>
          </p:nvPr>
        </p:nvSpPr>
        <p:spPr>
          <a:xfrm>
            <a:off x="179512" y="1196752"/>
            <a:ext cx="8856984" cy="2808312"/>
          </a:xfrm>
        </p:spPr>
        <p:txBody>
          <a:bodyPr>
            <a:normAutofit lnSpcReduction="10000"/>
          </a:bodyPr>
          <a:lstStyle/>
          <a:p>
            <a:pPr marL="0" indent="0">
              <a:buNone/>
            </a:pPr>
            <a:r>
              <a:rPr lang="es-CR" dirty="0"/>
              <a:t>Entre las siguientes dos interpretaciones, cuál prefieren… :</a:t>
            </a:r>
          </a:p>
          <a:p>
            <a:pPr marL="0" indent="0">
              <a:buNone/>
            </a:pPr>
            <a:endParaRPr lang="es-CR" dirty="0"/>
          </a:p>
          <a:p>
            <a:pPr marL="342900" indent="-342900" algn="just">
              <a:buAutoNum type="arabicPeriod"/>
            </a:pPr>
            <a:r>
              <a:rPr lang="es-CR" sz="2200" dirty="0"/>
              <a:t>Se tiene una confianza del 95% de que el salario promedio población esté entre los valores de ȼ 800 000 y el ȼ 1 200 000.</a:t>
            </a:r>
          </a:p>
          <a:p>
            <a:pPr marL="342900" indent="-342900" algn="just">
              <a:buAutoNum type="arabicPeriod"/>
            </a:pPr>
            <a:endParaRPr lang="es-CR" sz="2200" dirty="0"/>
          </a:p>
          <a:p>
            <a:pPr marL="342900" indent="-342900" algn="just">
              <a:buFont typeface="Wingdings 2"/>
              <a:buAutoNum type="arabicPeriod"/>
            </a:pPr>
            <a:r>
              <a:rPr lang="es-CR" sz="2200" dirty="0"/>
              <a:t>Se tiene una confianza del 95% de que el intervalo calculado del salario de </a:t>
            </a:r>
            <a:br>
              <a:rPr lang="es-CR" sz="2200" dirty="0"/>
            </a:br>
            <a:r>
              <a:rPr lang="es-CR" sz="2200" dirty="0"/>
              <a:t>ȼ 800 000 a ȼ 1 200 000, esté conteniendo el salario promedio poblacional.</a:t>
            </a:r>
            <a:endParaRPr lang="en-US" sz="2200" dirty="0"/>
          </a:p>
          <a:p>
            <a:pPr marL="342900" indent="-342900">
              <a:buAutoNum type="arabi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1 Título">
            <a:extLst>
              <a:ext uri="{FF2B5EF4-FFF2-40B4-BE49-F238E27FC236}">
                <a16:creationId xmlns:a16="http://schemas.microsoft.com/office/drawing/2014/main" id="{3F788917-F1CB-44A7-9969-36B5095F9EA2}"/>
              </a:ext>
            </a:extLst>
          </p:cNvPr>
          <p:cNvSpPr>
            <a:spLocks noGrp="1"/>
          </p:cNvSpPr>
          <p:nvPr>
            <p:ph type="title"/>
          </p:nvPr>
        </p:nvSpPr>
        <p:spPr>
          <a:xfrm>
            <a:off x="107504" y="116632"/>
            <a:ext cx="9036496" cy="864096"/>
          </a:xfrm>
        </p:spPr>
        <p:txBody>
          <a:bodyPr>
            <a:normAutofit fontScale="90000"/>
          </a:bodyPr>
          <a:lstStyle/>
          <a:p>
            <a:r>
              <a:rPr lang="es-CR" dirty="0"/>
              <a:t>Interpretación de los intervalos de confianza</a:t>
            </a:r>
          </a:p>
        </p:txBody>
      </p:sp>
      <p:pic>
        <p:nvPicPr>
          <p:cNvPr id="1026" name="Picture 2" descr="Stickman With Question, Bulb And Answer On The White Background... Royalty  Free Cliparts, Vectors, And Stock Illustration. Image 38717691.">
            <a:extLst>
              <a:ext uri="{FF2B5EF4-FFF2-40B4-BE49-F238E27FC236}">
                <a16:creationId xmlns:a16="http://schemas.microsoft.com/office/drawing/2014/main" id="{7BF13464-988C-40D4-BDBC-FC9534AEB0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3953560"/>
            <a:ext cx="2780928" cy="278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259858"/>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116632"/>
            <a:ext cx="9036496" cy="864096"/>
          </a:xfrm>
        </p:spPr>
        <p:txBody>
          <a:bodyPr>
            <a:normAutofit fontScale="90000"/>
          </a:bodyPr>
          <a:lstStyle/>
          <a:p>
            <a:r>
              <a:rPr lang="es-CR" dirty="0"/>
              <a:t>Interpretación de los intervalos de confianza</a:t>
            </a:r>
          </a:p>
        </p:txBody>
      </p:sp>
      <p:sp>
        <p:nvSpPr>
          <p:cNvPr id="3" name="2 Marcador de contenido"/>
          <p:cNvSpPr>
            <a:spLocks noGrp="1"/>
          </p:cNvSpPr>
          <p:nvPr>
            <p:ph sz="quarter" idx="1"/>
          </p:nvPr>
        </p:nvSpPr>
        <p:spPr>
          <a:xfrm>
            <a:off x="179512" y="1196752"/>
            <a:ext cx="6696744" cy="5400600"/>
          </a:xfrm>
        </p:spPr>
        <p:txBody>
          <a:bodyPr>
            <a:normAutofit lnSpcReduction="10000"/>
          </a:bodyPr>
          <a:lstStyle/>
          <a:p>
            <a:pPr marL="0" indent="0" algn="just">
              <a:buNone/>
            </a:pPr>
            <a:r>
              <a:rPr lang="es-CR" dirty="0"/>
              <a:t>¿Cómo se interpreta un intervalo de confianza?</a:t>
            </a:r>
          </a:p>
          <a:p>
            <a:pPr algn="just"/>
            <a:endParaRPr lang="es-CR" dirty="0"/>
          </a:p>
          <a:p>
            <a:pPr marL="0" indent="0" algn="just">
              <a:buNone/>
            </a:pPr>
            <a:r>
              <a:rPr lang="es-CR" dirty="0"/>
              <a:t>¿Se entiende bien la definición anterior?</a:t>
            </a:r>
          </a:p>
          <a:p>
            <a:pPr algn="just"/>
            <a:endParaRPr lang="es-CR" dirty="0"/>
          </a:p>
          <a:p>
            <a:pPr marL="0" indent="0" algn="just">
              <a:buNone/>
            </a:pPr>
            <a:r>
              <a:rPr lang="es-CR" dirty="0"/>
              <a:t>¿ Se entiende que se pone de manifiesto que el término aleatorio es el intervalo y no el parámetro?</a:t>
            </a:r>
          </a:p>
          <a:p>
            <a:pPr algn="just"/>
            <a:endParaRPr lang="es-CR" dirty="0"/>
          </a:p>
          <a:p>
            <a:pPr marL="0" indent="0" algn="just">
              <a:buNone/>
            </a:pPr>
            <a:r>
              <a:rPr lang="es-CR" dirty="0"/>
              <a:t>¿Se entiende bien el término del nivel de confianza, por ejemplo el 95% de confianza?</a:t>
            </a:r>
          </a:p>
          <a:p>
            <a:pPr algn="just"/>
            <a:endParaRPr lang="es-CR" dirty="0"/>
          </a:p>
          <a:p>
            <a:pPr marL="0" indent="0" algn="just">
              <a:buNone/>
            </a:pPr>
            <a:r>
              <a:rPr lang="es-CR" dirty="0"/>
              <a:t>El intervalo de confianza suele ser la interpretación más equivocada…</a:t>
            </a:r>
          </a:p>
        </p:txBody>
      </p:sp>
      <p:pic>
        <p:nvPicPr>
          <p:cNvPr id="1028" name="Picture 4" descr="https://image.freepik.com/vector-gratis/trabajador-con-dudas_1012-193.jpg"/>
          <p:cNvPicPr>
            <a:picLocks noChangeAspect="1" noChangeArrowheads="1"/>
          </p:cNvPicPr>
          <p:nvPr/>
        </p:nvPicPr>
        <p:blipFill rotWithShape="1">
          <a:blip r:embed="rId2">
            <a:extLst>
              <a:ext uri="{28A0092B-C50C-407E-A947-70E740481C1C}">
                <a14:useLocalDpi xmlns:a14="http://schemas.microsoft.com/office/drawing/2010/main" val="0"/>
              </a:ext>
            </a:extLst>
          </a:blip>
          <a:srcRect l="26261" t="6047" r="25097" b="5774"/>
          <a:stretch/>
        </p:blipFill>
        <p:spPr bwMode="auto">
          <a:xfrm>
            <a:off x="7308304" y="1325909"/>
            <a:ext cx="1440160" cy="26107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losmercadosfinancieros.es/wp-content/uploads/Interrogante-duda-pregunta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292" y="4445668"/>
            <a:ext cx="1656184" cy="200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662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071546"/>
            <a:ext cx="8143932" cy="5500726"/>
          </a:xfrm>
        </p:spPr>
        <p:txBody>
          <a:bodyPr>
            <a:normAutofit fontScale="92500"/>
          </a:bodyPr>
          <a:lstStyle/>
          <a:p>
            <a:pPr algn="just"/>
            <a:r>
              <a:rPr lang="es-CR" dirty="0"/>
              <a:t>Las investigaciones y experimentos se llevan a cabo con el propósito de llegar a conclusiones o leyes de carácter general, es decir, buscando resultados que se puedan generalizar a todos los elementos de la población.</a:t>
            </a:r>
          </a:p>
          <a:p>
            <a:pPr algn="just"/>
            <a:endParaRPr lang="es-CR" dirty="0"/>
          </a:p>
          <a:p>
            <a:pPr algn="just"/>
            <a:r>
              <a:rPr lang="es-CR" dirty="0"/>
              <a:t>El sentido común indica que lo mejor sería “censar” a todos los elementos que constituyen la población.</a:t>
            </a:r>
          </a:p>
          <a:p>
            <a:pPr algn="just"/>
            <a:endParaRPr lang="es-CR" dirty="0"/>
          </a:p>
          <a:p>
            <a:pPr algn="just"/>
            <a:r>
              <a:rPr lang="es-CR" dirty="0"/>
              <a:t>Sin embargo, esto resulta muchas veces imposible por cuestiones de administración, tiempo, grandeza y dinero (recursos).</a:t>
            </a:r>
          </a:p>
          <a:p>
            <a:pPr algn="just"/>
            <a:endParaRPr lang="es-CR" dirty="0"/>
          </a:p>
          <a:p>
            <a:pPr algn="just"/>
            <a:r>
              <a:rPr lang="es-CR" dirty="0"/>
              <a:t>Como no se puede “censar” toda la población,  se toma una muestra y los resultados de ella se generalizan a toda la población.</a:t>
            </a:r>
          </a:p>
        </p:txBody>
      </p:sp>
      <p:sp>
        <p:nvSpPr>
          <p:cNvPr id="4" name="1 Título"/>
          <p:cNvSpPr>
            <a:spLocks noGrp="1"/>
          </p:cNvSpPr>
          <p:nvPr>
            <p:ph type="title"/>
          </p:nvPr>
        </p:nvSpPr>
        <p:spPr>
          <a:xfrm>
            <a:off x="214282" y="0"/>
            <a:ext cx="8643998" cy="928670"/>
          </a:xfrm>
        </p:spPr>
        <p:txBody>
          <a:bodyPr/>
          <a:lstStyle/>
          <a:p>
            <a:pPr algn="ctr"/>
            <a:r>
              <a:rPr lang="es-CR" dirty="0"/>
              <a:t>Introducción</a:t>
            </a:r>
          </a:p>
        </p:txBody>
      </p:sp>
    </p:spTree>
  </p:cSld>
  <p:clrMapOvr>
    <a:masterClrMapping/>
  </p:clrMapOvr>
  <p:transition>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6829"/>
          <a:stretch/>
        </p:blipFill>
        <p:spPr bwMode="auto">
          <a:xfrm>
            <a:off x="1547664" y="1124744"/>
            <a:ext cx="5544616" cy="5224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a:spLocks noGrp="1"/>
          </p:cNvSpPr>
          <p:nvPr>
            <p:ph type="title"/>
          </p:nvPr>
        </p:nvSpPr>
        <p:spPr>
          <a:xfrm>
            <a:off x="107504" y="116632"/>
            <a:ext cx="9036496" cy="792088"/>
          </a:xfrm>
        </p:spPr>
        <p:txBody>
          <a:bodyPr>
            <a:normAutofit fontScale="90000"/>
          </a:bodyPr>
          <a:lstStyle/>
          <a:p>
            <a:pPr algn="ctr"/>
            <a:r>
              <a:rPr lang="es-CR" dirty="0"/>
              <a:t>Interpretación de los intervalos de confianza</a:t>
            </a:r>
          </a:p>
        </p:txBody>
      </p:sp>
    </p:spTree>
    <p:extLst>
      <p:ext uri="{BB962C8B-B14F-4D97-AF65-F5344CB8AC3E}">
        <p14:creationId xmlns:p14="http://schemas.microsoft.com/office/powerpoint/2010/main" val="2485567017"/>
      </p:ext>
    </p:extLst>
  </p:cSld>
  <p:clrMapOvr>
    <a:masterClrMapping/>
  </p:clrMapOvr>
  <p:transition spd="slow">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836712"/>
                <a:ext cx="7772400" cy="6021288"/>
              </a:xfrm>
            </p:spPr>
            <p:txBody>
              <a:bodyPr/>
              <a:lstStyle/>
              <a:p>
                <a:pPr marL="0" indent="0" algn="just">
                  <a:buNone/>
                </a:pPr>
                <a:r>
                  <a:rPr lang="es-CR" b="1" dirty="0"/>
                  <a:t>Interpretación probabilística:</a:t>
                </a:r>
                <a:r>
                  <a:rPr lang="es-CR" dirty="0"/>
                  <a:t> en la muestreo repetido, de una población con distribución normal y desviación estándar conocida 100(1-</a:t>
                </a:r>
                <a:r>
                  <a:rPr lang="el-GR" dirty="0"/>
                  <a:t>α</a:t>
                </a:r>
                <a:r>
                  <a:rPr lang="es-CR" dirty="0"/>
                  <a:t>) por ciento de todos los intervalos de la forma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sSub>
                      <m:sSubPr>
                        <m:ctrlPr>
                          <a:rPr lang="es-CR" i="1">
                            <a:latin typeface="Cambria Math" panose="02040503050406030204" pitchFamily="18" charset="0"/>
                          </a:rPr>
                        </m:ctrlPr>
                      </m:sSubPr>
                      <m:e>
                        <m:r>
                          <a:rPr lang="es-CR" i="1">
                            <a:latin typeface="Cambria Math"/>
                          </a:rPr>
                          <m:t>𝑧</m:t>
                        </m:r>
                      </m:e>
                      <m:sub>
                        <m:r>
                          <a:rPr lang="es-CR" i="1">
                            <a:latin typeface="Cambria Math"/>
                          </a:rPr>
                          <m:t>1−</m:t>
                        </m:r>
                        <m:f>
                          <m:fPr>
                            <m:ctrlPr>
                              <a:rPr lang="es-CR" i="1">
                                <a:latin typeface="Cambria Math" panose="02040503050406030204" pitchFamily="18" charset="0"/>
                              </a:rPr>
                            </m:ctrlPr>
                          </m:fPr>
                          <m:num>
                            <m:r>
                              <a:rPr lang="es-CR" i="1">
                                <a:latin typeface="Cambria Math"/>
                              </a:rPr>
                              <m:t>𝛼</m:t>
                            </m:r>
                          </m:num>
                          <m:den>
                            <m:r>
                              <a:rPr lang="es-CR" i="1">
                                <a:latin typeface="Cambria Math"/>
                              </a:rPr>
                              <m:t>2</m:t>
                            </m:r>
                          </m:den>
                        </m:f>
                      </m:sub>
                    </m:sSub>
                    <m:r>
                      <a:rPr lang="es-CR" i="1">
                        <a:latin typeface="Cambria Math"/>
                      </a:rPr>
                      <m:t> </m:t>
                    </m:r>
                    <m:sSub>
                      <m:sSubPr>
                        <m:ctrlPr>
                          <a:rPr lang="es-CR" i="1">
                            <a:latin typeface="Cambria Math" panose="02040503050406030204" pitchFamily="18" charset="0"/>
                          </a:rPr>
                        </m:ctrlPr>
                      </m:sSubPr>
                      <m:e>
                        <m:r>
                          <a:rPr lang="es-CR" i="1">
                            <a:latin typeface="Cambria Math"/>
                          </a:rPr>
                          <m:t>𝜎</m:t>
                        </m:r>
                      </m:e>
                      <m:sub>
                        <m:acc>
                          <m:accPr>
                            <m:chr m:val="̅"/>
                            <m:ctrlPr>
                              <a:rPr lang="es-CR" i="1">
                                <a:latin typeface="Cambria Math" panose="02040503050406030204" pitchFamily="18" charset="0"/>
                              </a:rPr>
                            </m:ctrlPr>
                          </m:accPr>
                          <m:e>
                            <m:r>
                              <a:rPr lang="es-CR" i="1">
                                <a:latin typeface="Cambria Math"/>
                              </a:rPr>
                              <m:t>𝑥</m:t>
                            </m:r>
                          </m:e>
                        </m:acc>
                      </m:sub>
                    </m:sSub>
                    <m:r>
                      <a:rPr lang="es-CR" i="1">
                        <a:latin typeface="Cambria Math"/>
                      </a:rPr>
                      <m:t> </m:t>
                    </m:r>
                  </m:oMath>
                </a14:m>
                <a:r>
                  <a:rPr lang="es-CR" dirty="0"/>
                  <a:t>incluyen a la larga la media de la población </a:t>
                </a:r>
                <a:r>
                  <a:rPr lang="el-GR" dirty="0">
                    <a:latin typeface="Times New Roman"/>
                    <a:cs typeface="Times New Roman"/>
                  </a:rPr>
                  <a:t>μ</a:t>
                </a:r>
                <a:r>
                  <a:rPr lang="es-CR" dirty="0"/>
                  <a:t>.</a:t>
                </a:r>
              </a:p>
              <a:p>
                <a:pPr marL="0" indent="0" algn="just">
                  <a:buNone/>
                </a:pPr>
                <a:endParaRPr lang="es-CR" dirty="0"/>
              </a:p>
              <a:p>
                <a:pPr marL="0" indent="0" algn="just">
                  <a:buNone/>
                </a:pPr>
                <a:endParaRPr lang="es-CR" dirty="0"/>
              </a:p>
              <a:p>
                <a:pPr marL="0" indent="0" algn="just">
                  <a:buNone/>
                </a:pPr>
                <a:endParaRPr lang="es-CR" dirty="0"/>
              </a:p>
              <a:p>
                <a:pPr marL="0" indent="0" algn="just">
                  <a:buNone/>
                </a:pPr>
                <a:r>
                  <a:rPr lang="es-CR" b="1" dirty="0"/>
                  <a:t>Interpretación práctica: </a:t>
                </a:r>
                <a:r>
                  <a:rPr lang="es-CR" dirty="0"/>
                  <a:t>cuando se hace un muestreo a partir de poblaciones que siguen una distribución normal y con desviación estándar conocida, existe un 100(1-</a:t>
                </a:r>
                <a:r>
                  <a:rPr lang="el-GR" dirty="0"/>
                  <a:t>α</a:t>
                </a:r>
                <a:r>
                  <a:rPr lang="es-CR" dirty="0"/>
                  <a:t>) por ciento  de confianza de que el intervalo calculado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sSub>
                      <m:sSubPr>
                        <m:ctrlPr>
                          <a:rPr lang="es-CR" i="1">
                            <a:latin typeface="Cambria Math" panose="02040503050406030204" pitchFamily="18" charset="0"/>
                          </a:rPr>
                        </m:ctrlPr>
                      </m:sSubPr>
                      <m:e>
                        <m:r>
                          <a:rPr lang="es-CR" i="1">
                            <a:latin typeface="Cambria Math"/>
                          </a:rPr>
                          <m:t>𝑧</m:t>
                        </m:r>
                      </m:e>
                      <m:sub>
                        <m:r>
                          <a:rPr lang="es-CR" i="1">
                            <a:latin typeface="Cambria Math"/>
                          </a:rPr>
                          <m:t>1−</m:t>
                        </m:r>
                        <m:f>
                          <m:fPr>
                            <m:ctrlPr>
                              <a:rPr lang="es-CR" i="1">
                                <a:latin typeface="Cambria Math" panose="02040503050406030204" pitchFamily="18" charset="0"/>
                              </a:rPr>
                            </m:ctrlPr>
                          </m:fPr>
                          <m:num>
                            <m:r>
                              <a:rPr lang="es-CR" i="1">
                                <a:latin typeface="Cambria Math"/>
                              </a:rPr>
                              <m:t>𝛼</m:t>
                            </m:r>
                          </m:num>
                          <m:den>
                            <m:r>
                              <a:rPr lang="es-CR" i="1">
                                <a:latin typeface="Cambria Math"/>
                              </a:rPr>
                              <m:t>2</m:t>
                            </m:r>
                          </m:den>
                        </m:f>
                      </m:sub>
                    </m:sSub>
                    <m:r>
                      <a:rPr lang="es-CR" i="1">
                        <a:latin typeface="Cambria Math"/>
                      </a:rPr>
                      <m:t> </m:t>
                    </m:r>
                    <m:sSub>
                      <m:sSubPr>
                        <m:ctrlPr>
                          <a:rPr lang="es-CR" i="1">
                            <a:latin typeface="Cambria Math" panose="02040503050406030204" pitchFamily="18" charset="0"/>
                          </a:rPr>
                        </m:ctrlPr>
                      </m:sSubPr>
                      <m:e>
                        <m:r>
                          <a:rPr lang="es-CR" i="1">
                            <a:latin typeface="Cambria Math"/>
                          </a:rPr>
                          <m:t>𝜎</m:t>
                        </m:r>
                      </m:e>
                      <m:sub>
                        <m:acc>
                          <m:accPr>
                            <m:chr m:val="̅"/>
                            <m:ctrlPr>
                              <a:rPr lang="es-CR" i="1">
                                <a:latin typeface="Cambria Math" panose="02040503050406030204" pitchFamily="18" charset="0"/>
                              </a:rPr>
                            </m:ctrlPr>
                          </m:accPr>
                          <m:e>
                            <m:r>
                              <a:rPr lang="es-CR" i="1">
                                <a:latin typeface="Cambria Math"/>
                              </a:rPr>
                              <m:t>𝑥</m:t>
                            </m:r>
                          </m:e>
                        </m:acc>
                      </m:sub>
                    </m:sSub>
                  </m:oMath>
                </a14:m>
                <a:r>
                  <a:rPr lang="es-CR" dirty="0"/>
                  <a:t>, contiene la media de la población </a:t>
                </a:r>
                <a:r>
                  <a:rPr lang="el-GR" dirty="0">
                    <a:latin typeface="Times New Roman"/>
                    <a:cs typeface="Times New Roman"/>
                  </a:rPr>
                  <a:t>μ</a:t>
                </a:r>
                <a:r>
                  <a:rPr lang="es-CR" dirty="0"/>
                  <a:t>.</a:t>
                </a:r>
                <a:endParaRPr lang="es-CR" b="1" dirty="0"/>
              </a:p>
              <a:p>
                <a:pPr marL="0" indent="0">
                  <a:buNone/>
                </a:pPr>
                <a:endParaRPr lang="es-CR" dirty="0"/>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836712"/>
                <a:ext cx="7772400" cy="6021288"/>
              </a:xfrm>
              <a:blipFill rotWithShape="1">
                <a:blip r:embed="rId2"/>
                <a:stretch>
                  <a:fillRect l="-1333" t="-810" r="-1490"/>
                </a:stretch>
              </a:blipFill>
            </p:spPr>
            <p:txBody>
              <a:bodyPr/>
              <a:lstStyle/>
              <a:p>
                <a:r>
                  <a:rPr lang="es-CR">
                    <a:noFill/>
                  </a:rPr>
                  <a:t> </a:t>
                </a:r>
              </a:p>
            </p:txBody>
          </p:sp>
        </mc:Fallback>
      </mc:AlternateContent>
      <p:sp>
        <p:nvSpPr>
          <p:cNvPr id="4" name="1 Título"/>
          <p:cNvSpPr>
            <a:spLocks noGrp="1"/>
          </p:cNvSpPr>
          <p:nvPr>
            <p:ph type="title"/>
          </p:nvPr>
        </p:nvSpPr>
        <p:spPr>
          <a:xfrm>
            <a:off x="72008" y="-27384"/>
            <a:ext cx="9036496" cy="792088"/>
          </a:xfrm>
        </p:spPr>
        <p:txBody>
          <a:bodyPr>
            <a:normAutofit fontScale="90000"/>
          </a:bodyPr>
          <a:lstStyle/>
          <a:p>
            <a:pPr algn="ctr"/>
            <a:r>
              <a:rPr lang="es-CR" dirty="0"/>
              <a:t>Interpretación de los intervalos de confianza</a:t>
            </a:r>
          </a:p>
        </p:txBody>
      </p:sp>
      <p:pic>
        <p:nvPicPr>
          <p:cNvPr id="3074" name="Picture 2" descr="http://thumb1.shutterstock.com/display_pic_with_logo/495346/232580698/stock-photo-probability-word-cloud-concept-232580698.jpg"/>
          <p:cNvPicPr>
            <a:picLocks noChangeAspect="1" noChangeArrowheads="1"/>
          </p:cNvPicPr>
          <p:nvPr/>
        </p:nvPicPr>
        <p:blipFill rotWithShape="1">
          <a:blip r:embed="rId3">
            <a:extLst>
              <a:ext uri="{28A0092B-C50C-407E-A947-70E740481C1C}">
                <a14:useLocalDpi xmlns:a14="http://schemas.microsoft.com/office/drawing/2010/main" val="0"/>
              </a:ext>
            </a:extLst>
          </a:blip>
          <a:srcRect t="24262" b="30269"/>
          <a:stretch/>
        </p:blipFill>
        <p:spPr bwMode="auto">
          <a:xfrm>
            <a:off x="911622" y="2924944"/>
            <a:ext cx="3404419" cy="13681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ornarius.files.wordpress.com/2011/04/understand.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223"/>
          <a:stretch/>
        </p:blipFill>
        <p:spPr bwMode="auto">
          <a:xfrm>
            <a:off x="5868144" y="2739346"/>
            <a:ext cx="1512168" cy="173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58305"/>
      </p:ext>
    </p:extLst>
  </p:cSld>
  <p:clrMapOvr>
    <a:masterClrMapping/>
  </p:clrMapOvr>
  <p:transition spd="slow">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44624"/>
            <a:ext cx="8784976" cy="864096"/>
          </a:xfrm>
        </p:spPr>
        <p:txBody>
          <a:bodyPr>
            <a:normAutofit fontScale="90000"/>
          </a:bodyPr>
          <a:lstStyle/>
          <a:p>
            <a:pPr algn="ctr"/>
            <a:r>
              <a:rPr lang="es-CR" dirty="0"/>
              <a:t>Nivel de confianza y tamaño del intervalo</a:t>
            </a:r>
          </a:p>
        </p:txBody>
      </p:sp>
      <p:sp>
        <p:nvSpPr>
          <p:cNvPr id="3" name="2 Marcador de contenido"/>
          <p:cNvSpPr>
            <a:spLocks noGrp="1"/>
          </p:cNvSpPr>
          <p:nvPr>
            <p:ph sz="quarter" idx="1"/>
          </p:nvPr>
        </p:nvSpPr>
        <p:spPr>
          <a:xfrm>
            <a:off x="544016" y="1268760"/>
            <a:ext cx="7772400" cy="5256584"/>
          </a:xfrm>
        </p:spPr>
        <p:txBody>
          <a:bodyPr/>
          <a:lstStyle/>
          <a:p>
            <a:pPr marL="0" indent="0" algn="ctr">
              <a:buNone/>
            </a:pPr>
            <a:r>
              <a:rPr lang="es-CR" dirty="0"/>
              <a:t>¿Cuándo se cambia el nivel de confianza, el intervalo  es más grande o más pequeño?</a:t>
            </a:r>
          </a:p>
        </p:txBody>
      </p:sp>
      <p:pic>
        <p:nvPicPr>
          <p:cNvPr id="4" name="Picture 2" descr="https://elblogdeltaller.files.wordpress.com/2012/05/du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636912"/>
            <a:ext cx="2402426" cy="36576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1.bp.blogspot.com/-aRWPfV2qUf4/U9olH7vErKI/AAAAAAAABNs/QV-k1B9h0Qc/s1600/stick_figure_question_mark_1600_clr_70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852936"/>
            <a:ext cx="3214046" cy="369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37271"/>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2.cedarcrest.edu/academic/bio/hale/biostat/session17links/normal95trim_CL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40768"/>
            <a:ext cx="7128792" cy="5143560"/>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179512" y="44624"/>
            <a:ext cx="8784976" cy="864096"/>
          </a:xfrm>
        </p:spPr>
        <p:txBody>
          <a:bodyPr>
            <a:normAutofit fontScale="90000"/>
          </a:bodyPr>
          <a:lstStyle/>
          <a:p>
            <a:pPr algn="ctr"/>
            <a:r>
              <a:rPr lang="es-CR" dirty="0"/>
              <a:t>Nivel de confianza y tamaño del intervalo</a:t>
            </a:r>
          </a:p>
        </p:txBody>
      </p:sp>
    </p:spTree>
    <p:extLst>
      <p:ext uri="{BB962C8B-B14F-4D97-AF65-F5344CB8AC3E}">
        <p14:creationId xmlns:p14="http://schemas.microsoft.com/office/powerpoint/2010/main" val="3185661264"/>
      </p:ext>
    </p:extLst>
  </p:cSld>
  <p:clrMapOvr>
    <a:masterClrMapping/>
  </p:clrMapOvr>
  <p:transition spd="slow">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56FA60-A89F-458E-96DC-6A533F755AB8}"/>
              </a:ext>
            </a:extLst>
          </p:cNvPr>
          <p:cNvSpPr>
            <a:spLocks noGrp="1"/>
          </p:cNvSpPr>
          <p:nvPr>
            <p:ph sz="quarter" idx="1"/>
          </p:nvPr>
        </p:nvSpPr>
        <p:spPr>
          <a:xfrm>
            <a:off x="107504" y="669864"/>
            <a:ext cx="8928992" cy="1390984"/>
          </a:xfrm>
        </p:spPr>
        <p:txBody>
          <a:bodyPr>
            <a:normAutofit fontScale="92500" lnSpcReduction="20000"/>
          </a:bodyPr>
          <a:lstStyle/>
          <a:p>
            <a:pPr marL="0" indent="0" algn="just">
              <a:buNone/>
            </a:pPr>
            <a:r>
              <a:rPr lang="es-CR" dirty="0"/>
              <a:t>Es posible que en la vida se topen no con un intervalo de confianza, sino con un intervalo de credibilidad. ¿Qué es? Es similar, pero con un método de estimación Bayesiano que utiliza información previa. Su interpretación es similar a la vista en este curso.</a:t>
            </a:r>
            <a:endParaRPr lang="en-US" dirty="0"/>
          </a:p>
        </p:txBody>
      </p:sp>
      <p:pic>
        <p:nvPicPr>
          <p:cNvPr id="3074" name="Picture 2" descr="Do You Know Credible Interval - Towards Data Science">
            <a:extLst>
              <a:ext uri="{FF2B5EF4-FFF2-40B4-BE49-F238E27FC236}">
                <a16:creationId xmlns:a16="http://schemas.microsoft.com/office/drawing/2014/main" id="{3ECDC38B-71E9-4D43-B062-C39A0BA01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17440"/>
            <a:ext cx="4032448" cy="41799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yesian credible interval. Shaded regions with dark gray and ...">
            <a:extLst>
              <a:ext uri="{FF2B5EF4-FFF2-40B4-BE49-F238E27FC236}">
                <a16:creationId xmlns:a16="http://schemas.microsoft.com/office/drawing/2014/main" id="{433010BC-107D-40FE-A063-875AB0F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248" y="2636912"/>
            <a:ext cx="4309310" cy="3845098"/>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a:extLst>
              <a:ext uri="{FF2B5EF4-FFF2-40B4-BE49-F238E27FC236}">
                <a16:creationId xmlns:a16="http://schemas.microsoft.com/office/drawing/2014/main" id="{7424C05E-0D7A-42EE-8247-3D19A6701ACF}"/>
              </a:ext>
            </a:extLst>
          </p:cNvPr>
          <p:cNvSpPr>
            <a:spLocks noGrp="1"/>
          </p:cNvSpPr>
          <p:nvPr>
            <p:ph type="title"/>
          </p:nvPr>
        </p:nvSpPr>
        <p:spPr>
          <a:xfrm>
            <a:off x="179512" y="44624"/>
            <a:ext cx="8784976" cy="648072"/>
          </a:xfrm>
        </p:spPr>
        <p:txBody>
          <a:bodyPr>
            <a:normAutofit fontScale="90000"/>
          </a:bodyPr>
          <a:lstStyle/>
          <a:p>
            <a:pPr algn="ctr"/>
            <a:r>
              <a:rPr lang="es-CR" dirty="0"/>
              <a:t>Intervalo de credibilidad</a:t>
            </a:r>
          </a:p>
        </p:txBody>
      </p:sp>
    </p:spTree>
    <p:extLst>
      <p:ext uri="{BB962C8B-B14F-4D97-AF65-F5344CB8AC3E}">
        <p14:creationId xmlns:p14="http://schemas.microsoft.com/office/powerpoint/2010/main" val="442002475"/>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0"/>
            <a:ext cx="7858180" cy="928670"/>
          </a:xfrm>
        </p:spPr>
        <p:txBody>
          <a:bodyPr>
            <a:normAutofit/>
          </a:bodyPr>
          <a:lstStyle/>
          <a:p>
            <a:pPr algn="ctr"/>
            <a:r>
              <a:rPr lang="es-CR" sz="4800" dirty="0"/>
              <a:t>Reseñas finales</a:t>
            </a:r>
          </a:p>
        </p:txBody>
      </p:sp>
      <p:sp>
        <p:nvSpPr>
          <p:cNvPr id="3" name="2 Marcador de contenido"/>
          <p:cNvSpPr>
            <a:spLocks noGrp="1"/>
          </p:cNvSpPr>
          <p:nvPr>
            <p:ph sz="quarter" idx="1"/>
          </p:nvPr>
        </p:nvSpPr>
        <p:spPr>
          <a:xfrm>
            <a:off x="214282" y="1142984"/>
            <a:ext cx="6085910" cy="5357850"/>
          </a:xfrm>
        </p:spPr>
        <p:txBody>
          <a:bodyPr>
            <a:normAutofit lnSpcReduction="10000"/>
          </a:bodyPr>
          <a:lstStyle/>
          <a:p>
            <a:pPr algn="just"/>
            <a:r>
              <a:rPr lang="es-CR" dirty="0"/>
              <a:t>La utilidad de la estimación por intervalos se utiliza en todos los campos en donde se aplica la estadística.</a:t>
            </a:r>
          </a:p>
          <a:p>
            <a:pPr algn="just"/>
            <a:endParaRPr lang="es-CR" dirty="0"/>
          </a:p>
          <a:p>
            <a:pPr algn="just"/>
            <a:r>
              <a:rPr lang="es-CR" dirty="0"/>
              <a:t>En general, está es la técnica más utilizada.</a:t>
            </a:r>
          </a:p>
          <a:p>
            <a:pPr algn="just"/>
            <a:endParaRPr lang="es-CR" dirty="0"/>
          </a:p>
          <a:p>
            <a:pPr algn="just"/>
            <a:r>
              <a:rPr lang="es-CR" dirty="0"/>
              <a:t>El conocer un rango de valores que podría tener cierto parámetro es de gran utilidad, ya que no siempre se puede der del todo preciso.</a:t>
            </a:r>
          </a:p>
          <a:p>
            <a:pPr algn="just"/>
            <a:endParaRPr lang="es-CR" dirty="0"/>
          </a:p>
          <a:p>
            <a:pPr algn="just"/>
            <a:r>
              <a:rPr lang="es-CR" dirty="0"/>
              <a:t>Gran parte de la teoría de probabilidades, la curva normal y la estandarización residen en la estimación por intervalos.</a:t>
            </a:r>
          </a:p>
        </p:txBody>
      </p:sp>
      <p:pic>
        <p:nvPicPr>
          <p:cNvPr id="1026" name="Picture 2" descr="http://www.acphospitalist.org/archives/2009/03/discharge_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979" y="1052736"/>
            <a:ext cx="2295847"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ntereywealth.org/wp-content/uploads/2012/03/Summary-Plan-Descrip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7407" r="16285"/>
          <a:stretch/>
        </p:blipFill>
        <p:spPr bwMode="auto">
          <a:xfrm>
            <a:off x="6766499" y="4149080"/>
            <a:ext cx="1902806" cy="20489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newsfla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50178" name="Picture 2" descr="http://www.zemos98.org/festivales/zemos987/fotogramas/the%20end%20(short%20version)2.jpg"/>
          <p:cNvPicPr>
            <a:picLocks noChangeAspect="1" noChangeArrowheads="1"/>
          </p:cNvPicPr>
          <p:nvPr/>
        </p:nvPicPr>
        <p:blipFill>
          <a:blip r:embed="rId2" cstate="print"/>
          <a:srcRect/>
          <a:stretch>
            <a:fillRect/>
          </a:stretch>
        </p:blipFill>
        <p:spPr bwMode="auto">
          <a:xfrm>
            <a:off x="-32" y="0"/>
            <a:ext cx="9144000" cy="6858022"/>
          </a:xfrm>
          <a:prstGeom prst="rect">
            <a:avLst/>
          </a:prstGeom>
          <a:noFill/>
        </p:spPr>
      </p:pic>
    </p:spTree>
  </p:cSld>
  <p:clrMapOvr>
    <a:masterClrMapping/>
  </p:clrMapOvr>
  <p:transition>
    <p:cut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7772400" cy="4572000"/>
          </a:xfrm>
        </p:spPr>
        <p:txBody>
          <a:bodyPr/>
          <a:lstStyle/>
          <a:p>
            <a:r>
              <a:rPr lang="es-CR" dirty="0"/>
              <a:t>Generalización de la información:</a:t>
            </a:r>
          </a:p>
        </p:txBody>
      </p:sp>
      <p:sp>
        <p:nvSpPr>
          <p:cNvPr id="4" name="1 Título"/>
          <p:cNvSpPr>
            <a:spLocks noGrp="1"/>
          </p:cNvSpPr>
          <p:nvPr>
            <p:ph type="title"/>
          </p:nvPr>
        </p:nvSpPr>
        <p:spPr>
          <a:xfrm>
            <a:off x="214282" y="0"/>
            <a:ext cx="8643998" cy="928670"/>
          </a:xfrm>
        </p:spPr>
        <p:txBody>
          <a:bodyPr/>
          <a:lstStyle/>
          <a:p>
            <a:pPr algn="ctr"/>
            <a:r>
              <a:rPr lang="es-CR" dirty="0"/>
              <a:t>Introducción</a:t>
            </a:r>
          </a:p>
        </p:txBody>
      </p:sp>
      <p:sp>
        <p:nvSpPr>
          <p:cNvPr id="5" name="4 Elipse"/>
          <p:cNvSpPr/>
          <p:nvPr/>
        </p:nvSpPr>
        <p:spPr>
          <a:xfrm>
            <a:off x="285720" y="1571612"/>
            <a:ext cx="3786214" cy="44291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ES_tradnl" dirty="0"/>
              <a:t>N=Población</a:t>
            </a:r>
            <a:br>
              <a:rPr lang="es-ES_tradnl" dirty="0"/>
            </a:br>
            <a:endParaRPr lang="es-CR" dirty="0"/>
          </a:p>
        </p:txBody>
      </p:sp>
      <p:sp>
        <p:nvSpPr>
          <p:cNvPr id="6" name="5 Elipse"/>
          <p:cNvSpPr/>
          <p:nvPr/>
        </p:nvSpPr>
        <p:spPr>
          <a:xfrm>
            <a:off x="7000892" y="3071810"/>
            <a:ext cx="1857375" cy="17859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_tradnl" dirty="0"/>
          </a:p>
          <a:p>
            <a:pPr algn="ctr" fontAlgn="auto">
              <a:spcBef>
                <a:spcPts val="0"/>
              </a:spcBef>
              <a:spcAft>
                <a:spcPts val="0"/>
              </a:spcAft>
              <a:defRPr/>
            </a:pPr>
            <a:r>
              <a:rPr lang="es-ES_tradnl" dirty="0"/>
              <a:t>n=muestra</a:t>
            </a:r>
            <a:br>
              <a:rPr lang="es-ES_tradnl" dirty="0"/>
            </a:br>
            <a:br>
              <a:rPr lang="es-ES_tradnl" dirty="0"/>
            </a:br>
            <a:endParaRPr lang="es-CR" dirty="0"/>
          </a:p>
        </p:txBody>
      </p:sp>
      <p:sp>
        <p:nvSpPr>
          <p:cNvPr id="7" name="6 Arco"/>
          <p:cNvSpPr/>
          <p:nvPr/>
        </p:nvSpPr>
        <p:spPr>
          <a:xfrm>
            <a:off x="1785918" y="3643314"/>
            <a:ext cx="4929187" cy="214313"/>
          </a:xfrm>
          <a:prstGeom prst="arc">
            <a:avLst/>
          </a:prstGeom>
          <a:solidFill>
            <a:srgbClr val="00B050"/>
          </a:solidFill>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s-CR"/>
          </a:p>
        </p:txBody>
      </p:sp>
      <p:sp>
        <p:nvSpPr>
          <p:cNvPr id="8" name="7 Rectángulo"/>
          <p:cNvSpPr/>
          <p:nvPr/>
        </p:nvSpPr>
        <p:spPr>
          <a:xfrm>
            <a:off x="4214810" y="4786322"/>
            <a:ext cx="2857520" cy="18573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s-CR" sz="2800" dirty="0"/>
              <a:t>La idea es que la muestra contenga la información de la población</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edg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to="" calcmode="lin" valueType="num">
                                      <p:cBhvr>
                                        <p:cTn id="24"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8501122" cy="5715040"/>
          </a:xfrm>
        </p:spPr>
        <p:txBody>
          <a:bodyPr>
            <a:normAutofit/>
          </a:bodyPr>
          <a:lstStyle/>
          <a:p>
            <a:pPr algn="just"/>
            <a:r>
              <a:rPr lang="es-CR" sz="2400" dirty="0"/>
              <a:t>La razón más importante de la muestra es la no necesidad de estudiar toda la población. </a:t>
            </a:r>
          </a:p>
          <a:p>
            <a:pPr algn="just"/>
            <a:endParaRPr lang="es-CR" sz="2400" dirty="0"/>
          </a:p>
          <a:p>
            <a:pPr algn="just"/>
            <a:r>
              <a:rPr lang="es-CR" sz="2400" dirty="0"/>
              <a:t>Los resultados que arrojaría una muestra  bien seleccionada de tamaño razonable, serán suficientemente precisos para alcanzar los fines prácticos: generalizar a la población.</a:t>
            </a:r>
          </a:p>
          <a:p>
            <a:pPr algn="just"/>
            <a:endParaRPr lang="es-CR" sz="2400" dirty="0"/>
          </a:p>
          <a:p>
            <a:pPr algn="just"/>
            <a:r>
              <a:rPr lang="es-CR" sz="2400" b="1" i="1" u="sng" dirty="0"/>
              <a:t>Inferencia estadística</a:t>
            </a:r>
            <a:r>
              <a:rPr lang="es-CR" sz="2400" b="1" i="1" dirty="0"/>
              <a:t>: “</a:t>
            </a:r>
            <a:r>
              <a:rPr lang="es-CR" sz="2400" dirty="0"/>
              <a:t>es el proceso mediante el cual se generalizan los resultados observados en una muestra aleatoria, a la población de la cual se extrajo (población de interés).” </a:t>
            </a:r>
            <a:r>
              <a:rPr lang="es-CR" sz="2400" dirty="0" err="1"/>
              <a:t>Gomez</a:t>
            </a:r>
            <a:r>
              <a:rPr lang="es-CR" sz="2400" dirty="0"/>
              <a:t>, M.</a:t>
            </a:r>
          </a:p>
          <a:p>
            <a:pPr algn="just">
              <a:buNone/>
            </a:pPr>
            <a:endParaRPr lang="es-CR" sz="2400" dirty="0"/>
          </a:p>
        </p:txBody>
      </p:sp>
      <p:sp>
        <p:nvSpPr>
          <p:cNvPr id="4" name="1 Título"/>
          <p:cNvSpPr>
            <a:spLocks noGrp="1"/>
          </p:cNvSpPr>
          <p:nvPr>
            <p:ph type="title"/>
          </p:nvPr>
        </p:nvSpPr>
        <p:spPr>
          <a:xfrm>
            <a:off x="214282" y="0"/>
            <a:ext cx="8643998" cy="928670"/>
          </a:xfrm>
        </p:spPr>
        <p:txBody>
          <a:bodyPr/>
          <a:lstStyle/>
          <a:p>
            <a:pPr algn="ctr"/>
            <a:r>
              <a:rPr lang="es-CR" dirty="0"/>
              <a:t>Introducción</a:t>
            </a:r>
          </a:p>
        </p:txBody>
      </p:sp>
      <p:pic>
        <p:nvPicPr>
          <p:cNvPr id="3074" name="Picture 2" descr="Resultado de imagen para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5210854"/>
            <a:ext cx="2448272" cy="13791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078" y="5157192"/>
            <a:ext cx="2279326" cy="14865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5303215"/>
            <a:ext cx="802439" cy="1194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l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2578</TotalTime>
  <Words>4270</Words>
  <Application>Microsoft Office PowerPoint</Application>
  <PresentationFormat>Presentación en pantalla (4:3)</PresentationFormat>
  <Paragraphs>540</Paragraphs>
  <Slides>76</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76</vt:i4>
      </vt:variant>
    </vt:vector>
  </HeadingPairs>
  <TitlesOfParts>
    <vt:vector size="85" baseType="lpstr">
      <vt:lpstr>Arial</vt:lpstr>
      <vt:lpstr>Calibri</vt:lpstr>
      <vt:lpstr>Cambria</vt:lpstr>
      <vt:lpstr>Cambria Math</vt:lpstr>
      <vt:lpstr>Franklin Gothic Book</vt:lpstr>
      <vt:lpstr>Perpetua</vt:lpstr>
      <vt:lpstr>Times New Roman</vt:lpstr>
      <vt:lpstr>Wingdings 2</vt:lpstr>
      <vt:lpstr>Equidad</vt:lpstr>
      <vt:lpstr>Estimación</vt:lpstr>
      <vt:lpstr>Preámbulo </vt:lpstr>
      <vt:lpstr>Preámbulo </vt:lpstr>
      <vt:lpstr>Índice</vt:lpstr>
      <vt:lpstr>Índice</vt:lpstr>
      <vt:lpstr>Introducción</vt:lpstr>
      <vt:lpstr>Introducción</vt:lpstr>
      <vt:lpstr>Introducción</vt:lpstr>
      <vt:lpstr>Introducción</vt:lpstr>
      <vt:lpstr>Introducción</vt:lpstr>
      <vt:lpstr>Introducción</vt:lpstr>
      <vt:lpstr>Índice</vt:lpstr>
      <vt:lpstr>Características de la muestra</vt:lpstr>
      <vt:lpstr>Características de la muestra</vt:lpstr>
      <vt:lpstr>El error asociado a la muestra</vt:lpstr>
      <vt:lpstr>El error asociado a la muestra</vt:lpstr>
      <vt:lpstr>Muestra no aleatorio o al azar</vt:lpstr>
      <vt:lpstr>Muestra no aleatorio o al azar</vt:lpstr>
      <vt:lpstr>Índice</vt:lpstr>
      <vt:lpstr>Inferencia estadística</vt:lpstr>
      <vt:lpstr>Inferencia estadística</vt:lpstr>
      <vt:lpstr>Parámetros y Estimadores</vt:lpstr>
      <vt:lpstr>Parámetros y Estimadores</vt:lpstr>
      <vt:lpstr>Parámetros y Estimadores</vt:lpstr>
      <vt:lpstr>Parámetros y Estimadores</vt:lpstr>
      <vt:lpstr>Índice</vt:lpstr>
      <vt:lpstr>Estimación puntual del parámetro µ </vt:lpstr>
      <vt:lpstr>Estimación puntual del parámetro µ </vt:lpstr>
      <vt:lpstr>Estimación puntual del parámetro µ </vt:lpstr>
      <vt:lpstr>Estimación puntual del parámetro µ </vt:lpstr>
      <vt:lpstr>Estimación puntual del parámetro µ </vt:lpstr>
      <vt:lpstr>Índice</vt:lpstr>
      <vt:lpstr>Índice</vt:lpstr>
      <vt:lpstr>IMPORTANTE 1</vt:lpstr>
      <vt:lpstr>IMPORTANTE 1</vt:lpstr>
      <vt:lpstr>IMPORTANTE 1</vt:lpstr>
      <vt:lpstr>IMPORTANTE </vt:lpstr>
      <vt:lpstr>Límites para variables cuantitativas</vt:lpstr>
      <vt:lpstr>¿Qué tipo de análisis realizamos con variables cuantitativas?</vt:lpstr>
      <vt:lpstr>Límites de confianza para µ </vt:lpstr>
      <vt:lpstr>Límites de confianza para µ </vt:lpstr>
      <vt:lpstr>Límites de confianza para µ </vt:lpstr>
      <vt:lpstr>Límites de confianza para µ </vt:lpstr>
      <vt:lpstr>Límites de confianza para µ </vt:lpstr>
      <vt:lpstr>Límites de confianza para µ </vt:lpstr>
      <vt:lpstr>Límites de confianza para µ </vt:lpstr>
      <vt:lpstr>Presentación de PowerPoint</vt:lpstr>
      <vt:lpstr>Límites de confianza para µ </vt:lpstr>
      <vt:lpstr>Límites de confianza para µ </vt:lpstr>
      <vt:lpstr>Esquema de los  límites de confianza para µ </vt:lpstr>
      <vt:lpstr>Ejemplo de estimación por intervalos</vt:lpstr>
      <vt:lpstr>Ejemplo de estimación por intervalos</vt:lpstr>
      <vt:lpstr>Ejemplo de estimación por intervalos</vt:lpstr>
      <vt:lpstr>Ejercicios… (error de α=0,05)</vt:lpstr>
      <vt:lpstr>Ejercicios… resolución de 1.</vt:lpstr>
      <vt:lpstr>Límites para variables cualitativas</vt:lpstr>
      <vt:lpstr>¿Qué tipo de análisis realizamos con variables cualitativas?</vt:lpstr>
      <vt:lpstr>Límites de confianza para P </vt:lpstr>
      <vt:lpstr>Límites de confianza para P </vt:lpstr>
      <vt:lpstr>Límites de confianza para p </vt:lpstr>
      <vt:lpstr>Límites de confianza para P </vt:lpstr>
      <vt:lpstr>Límites de confianza para P </vt:lpstr>
      <vt:lpstr>Límites de confianza para P: estimadores</vt:lpstr>
      <vt:lpstr>Límites de confianza para P </vt:lpstr>
      <vt:lpstr>Límites de confianza para P </vt:lpstr>
      <vt:lpstr>Límites de confianza para P </vt:lpstr>
      <vt:lpstr>Índice</vt:lpstr>
      <vt:lpstr>Interpretación de los intervalos de confianza</vt:lpstr>
      <vt:lpstr>Interpretación de los intervalos de confianza</vt:lpstr>
      <vt:lpstr>Interpretación de los intervalos de confianza</vt:lpstr>
      <vt:lpstr>Interpretación de los intervalos de confianza</vt:lpstr>
      <vt:lpstr>Nivel de confianza y tamaño del intervalo</vt:lpstr>
      <vt:lpstr>Nivel de confianza y tamaño del intervalo</vt:lpstr>
      <vt:lpstr>Intervalo de credibilidad</vt:lpstr>
      <vt:lpstr>Reseñas finales</vt:lpstr>
      <vt:lpstr>Presentación de PowerPoint</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Estimación</dc:title>
  <dc:creator>Oscar</dc:creator>
  <cp:lastModifiedBy>Oscar Centeno Mora</cp:lastModifiedBy>
  <cp:revision>171</cp:revision>
  <dcterms:created xsi:type="dcterms:W3CDTF">2010-04-01T03:49:47Z</dcterms:created>
  <dcterms:modified xsi:type="dcterms:W3CDTF">2021-01-15T22:35:46Z</dcterms:modified>
</cp:coreProperties>
</file>